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58" r:id="rId5"/>
    <p:sldId id="269" r:id="rId6"/>
    <p:sldId id="270" r:id="rId7"/>
    <p:sldId id="259" r:id="rId8"/>
    <p:sldId id="274" r:id="rId9"/>
    <p:sldId id="260" r:id="rId10"/>
    <p:sldId id="272" r:id="rId11"/>
    <p:sldId id="262" r:id="rId12"/>
    <p:sldId id="263" r:id="rId13"/>
    <p:sldId id="264" r:id="rId14"/>
    <p:sldId id="265" r:id="rId15"/>
    <p:sldId id="266" r:id="rId16"/>
    <p:sldId id="267" r:id="rId17"/>
    <p:sldId id="268"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p:cViewPr varScale="1">
        <p:scale>
          <a:sx n="79" d="100"/>
          <a:sy n="79" d="100"/>
        </p:scale>
        <p:origin x="8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B5B5C2-10D9-4CCE-84ED-8C9E03187FE3}"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2389736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5B5C2-10D9-4CCE-84ED-8C9E03187FE3}"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97001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5B5C2-10D9-4CCE-84ED-8C9E03187FE3}"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326438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B5B5C2-10D9-4CCE-84ED-8C9E03187FE3}"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3679227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B5B5C2-10D9-4CCE-84ED-8C9E03187FE3}" type="datetimeFigureOut">
              <a:rPr lang="en-US" smtClean="0"/>
              <a:t>11/14/2016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335444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B5B5C2-10D9-4CCE-84ED-8C9E03187FE3}"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333819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B5B5C2-10D9-4CCE-84ED-8C9E03187FE3}" type="datetimeFigureOut">
              <a:rPr lang="en-US" smtClean="0"/>
              <a:t>11/14/2016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1919586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B5B5C2-10D9-4CCE-84ED-8C9E03187FE3}" type="datetimeFigureOut">
              <a:rPr lang="en-US" smtClean="0"/>
              <a:t>11/14/2016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138326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5B5C2-10D9-4CCE-84ED-8C9E03187FE3}" type="datetimeFigureOut">
              <a:rPr lang="en-US" smtClean="0"/>
              <a:t>11/14/2016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364469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5B5C2-10D9-4CCE-84ED-8C9E03187FE3}"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2423155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B5B5C2-10D9-4CCE-84ED-8C9E03187FE3}" type="datetimeFigureOut">
              <a:rPr lang="en-US" smtClean="0"/>
              <a:t>11/14/2016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4CDA9-E6B7-4E5B-BDEA-01EBB82A6A4B}" type="slidenum">
              <a:rPr lang="en-US" smtClean="0"/>
              <a:t>‹#›</a:t>
            </a:fld>
            <a:endParaRPr lang="en-US"/>
          </a:p>
        </p:txBody>
      </p:sp>
    </p:spTree>
    <p:extLst>
      <p:ext uri="{BB962C8B-B14F-4D97-AF65-F5344CB8AC3E}">
        <p14:creationId xmlns:p14="http://schemas.microsoft.com/office/powerpoint/2010/main" val="3588725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5B5C2-10D9-4CCE-84ED-8C9E03187FE3}" type="datetimeFigureOut">
              <a:rPr lang="en-US" smtClean="0"/>
              <a:t>11/14/2016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94CDA9-E6B7-4E5B-BDEA-01EBB82A6A4B}" type="slidenum">
              <a:rPr lang="en-US" smtClean="0"/>
              <a:t>‹#›</a:t>
            </a:fld>
            <a:endParaRPr lang="en-US"/>
          </a:p>
        </p:txBody>
      </p:sp>
    </p:spTree>
    <p:extLst>
      <p:ext uri="{BB962C8B-B14F-4D97-AF65-F5344CB8AC3E}">
        <p14:creationId xmlns:p14="http://schemas.microsoft.com/office/powerpoint/2010/main" val="49684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144000" cy="2387600"/>
          </a:xfrm>
        </p:spPr>
        <p:txBody>
          <a:bodyPr/>
          <a:lstStyle/>
          <a:p>
            <a:r>
              <a:rPr lang="en-US" dirty="0" smtClean="0"/>
              <a:t>TopBuild Inc.</a:t>
            </a:r>
            <a:endParaRPr lang="en-US" dirty="0"/>
          </a:p>
        </p:txBody>
      </p:sp>
      <p:sp>
        <p:nvSpPr>
          <p:cNvPr id="3" name="Subtitle 2"/>
          <p:cNvSpPr>
            <a:spLocks noGrp="1"/>
          </p:cNvSpPr>
          <p:nvPr>
            <p:ph type="subTitle" idx="1"/>
          </p:nvPr>
        </p:nvSpPr>
        <p:spPr/>
        <p:txBody>
          <a:bodyPr/>
          <a:lstStyle/>
          <a:p>
            <a:r>
              <a:rPr lang="en-US" dirty="0" smtClean="0"/>
              <a:t>Timothy O’Brien</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13"/>
            <a:ext cx="4800600" cy="10858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478" y="4423100"/>
            <a:ext cx="2532680" cy="2397963"/>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6" y="4508067"/>
            <a:ext cx="3798453" cy="231299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730" y="4660487"/>
            <a:ext cx="2654540" cy="1923187"/>
          </a:xfrm>
          <a:prstGeom prst="rect">
            <a:avLst/>
          </a:prstGeom>
        </p:spPr>
      </p:pic>
    </p:spTree>
    <p:extLst>
      <p:ext uri="{BB962C8B-B14F-4D97-AF65-F5344CB8AC3E}">
        <p14:creationId xmlns:p14="http://schemas.microsoft.com/office/powerpoint/2010/main" val="3983913393"/>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Winner of the Energy Star Award </a:t>
            </a:r>
            <a:endParaRPr lang="en-US" dirty="0"/>
          </a:p>
        </p:txBody>
      </p:sp>
      <p:pic>
        <p:nvPicPr>
          <p:cNvPr id="1026" name="Picture 2" descr="Image result for energy star aw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34481"/>
            <a:ext cx="4664384" cy="47732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85805" y="5376705"/>
            <a:ext cx="3948913" cy="830997"/>
          </a:xfrm>
          <a:prstGeom prst="rect">
            <a:avLst/>
          </a:prstGeom>
          <a:noFill/>
        </p:spPr>
        <p:txBody>
          <a:bodyPr wrap="square" rtlCol="0">
            <a:spAutoFit/>
          </a:bodyPr>
          <a:lstStyle/>
          <a:p>
            <a:r>
              <a:rPr lang="en-US" sz="4800" dirty="0" smtClean="0"/>
              <a:t>3X Winner</a:t>
            </a:r>
            <a:endParaRPr lang="en-US" sz="4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2521" y="259481"/>
            <a:ext cx="1717623" cy="1471854"/>
          </a:xfrm>
          <a:prstGeom prst="rect">
            <a:avLst/>
          </a:prstGeom>
        </p:spPr>
      </p:pic>
      <p:pic>
        <p:nvPicPr>
          <p:cNvPr id="10" name="Content Placeholder 9"/>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317345" y="278952"/>
            <a:ext cx="1545088" cy="1452383"/>
          </a:xfrm>
        </p:spPr>
      </p:pic>
    </p:spTree>
    <p:extLst>
      <p:ext uri="{BB962C8B-B14F-4D97-AF65-F5344CB8AC3E}">
        <p14:creationId xmlns:p14="http://schemas.microsoft.com/office/powerpoint/2010/main" val="376846402"/>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Important Numbers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456" y="2001010"/>
            <a:ext cx="2900218" cy="3910245"/>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961" y="2733694"/>
            <a:ext cx="3600635" cy="2444876"/>
          </a:xfrm>
          <a:prstGeom prst="rect">
            <a:avLst/>
          </a:prstGeom>
        </p:spPr>
      </p:pic>
    </p:spTree>
    <p:extLst>
      <p:ext uri="{BB962C8B-B14F-4D97-AF65-F5344CB8AC3E}">
        <p14:creationId xmlns:p14="http://schemas.microsoft.com/office/powerpoint/2010/main" val="14744574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Total Assets vs. Debt (In Thousands)</a:t>
            </a:r>
            <a:endParaRPr lang="en-US" sz="3600" dirty="0"/>
          </a:p>
        </p:txBody>
      </p:sp>
      <p:sp>
        <p:nvSpPr>
          <p:cNvPr id="8" name="TextBox 7"/>
          <p:cNvSpPr txBox="1"/>
          <p:nvPr/>
        </p:nvSpPr>
        <p:spPr>
          <a:xfrm>
            <a:off x="3992336" y="2775857"/>
            <a:ext cx="3257550" cy="369332"/>
          </a:xfrm>
          <a:prstGeom prst="rect">
            <a:avLst/>
          </a:prstGeom>
          <a:noFill/>
        </p:spPr>
        <p:txBody>
          <a:bodyPr wrap="square" rtlCol="0">
            <a:spAutoFit/>
          </a:bodyPr>
          <a:lstStyle/>
          <a:p>
            <a:endParaRPr lang="en-US" dirty="0"/>
          </a:p>
        </p:txBody>
      </p:sp>
      <p:sp>
        <p:nvSpPr>
          <p:cNvPr id="10" name="TextBox 9"/>
          <p:cNvSpPr txBox="1"/>
          <p:nvPr/>
        </p:nvSpPr>
        <p:spPr>
          <a:xfrm>
            <a:off x="1690007" y="2960523"/>
            <a:ext cx="8792936" cy="584775"/>
          </a:xfrm>
          <a:prstGeom prst="rect">
            <a:avLst/>
          </a:prstGeom>
          <a:noFill/>
        </p:spPr>
        <p:txBody>
          <a:bodyPr wrap="square" rtlCol="0">
            <a:spAutoFit/>
          </a:bodyPr>
          <a:lstStyle/>
          <a:p>
            <a:r>
              <a:rPr lang="en-US" sz="3200" dirty="0" smtClean="0"/>
              <a:t>Total Assets- $1,642,249 vs Total Debt- $193,457</a:t>
            </a:r>
            <a:endParaRPr lang="en-US" sz="32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085" y="3545298"/>
            <a:ext cx="2355971" cy="174634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7" y="3655838"/>
            <a:ext cx="2819545" cy="1860646"/>
          </a:xfrm>
          <a:prstGeom prst="rect">
            <a:avLst/>
          </a:prstGeom>
        </p:spPr>
      </p:pic>
    </p:spTree>
    <p:extLst>
      <p:ext uri="{BB962C8B-B14F-4D97-AF65-F5344CB8AC3E}">
        <p14:creationId xmlns:p14="http://schemas.microsoft.com/office/powerpoint/2010/main" val="126608125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Projected Growth 2016-2020</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Net Sales- $1,665,077-$1,874,059</a:t>
            </a:r>
          </a:p>
          <a:p>
            <a:pPr marL="3657600" lvl="8" indent="0">
              <a:buNone/>
            </a:pPr>
            <a:r>
              <a:rPr lang="en-US" dirty="0" smtClean="0"/>
              <a:t>		</a:t>
            </a:r>
            <a:r>
              <a:rPr lang="en-US" sz="2800" dirty="0" smtClean="0"/>
              <a:t>Free Cash Flow- $44,957-$50,599</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Gross Income- $361,321-$406,670</a:t>
            </a:r>
          </a:p>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a:t>	</a:t>
            </a:r>
            <a:r>
              <a:rPr lang="en-US" dirty="0" smtClean="0"/>
              <a:t>														NOPAT</a:t>
            </a:r>
            <a:r>
              <a:rPr lang="en-US" sz="1400" dirty="0" smtClean="0"/>
              <a:t>(Earning before interest and tax)- </a:t>
            </a:r>
            <a:r>
              <a:rPr lang="en-US" dirty="0" smtClean="0"/>
              <a:t>$234,859-$264,336</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783" y="113459"/>
            <a:ext cx="2286117" cy="18288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4584"/>
            <a:ext cx="2851297" cy="1809843"/>
          </a:xfrm>
          <a:prstGeom prst="rect">
            <a:avLst/>
          </a:prstGeom>
        </p:spPr>
      </p:pic>
    </p:spTree>
    <p:extLst>
      <p:ext uri="{BB962C8B-B14F-4D97-AF65-F5344CB8AC3E}">
        <p14:creationId xmlns:p14="http://schemas.microsoft.com/office/powerpoint/2010/main" val="1921540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25070">
            <a:off x="-68106" y="721175"/>
            <a:ext cx="10515600" cy="1325563"/>
          </a:xfrm>
        </p:spPr>
        <p:txBody>
          <a:bodyPr/>
          <a:lstStyle/>
          <a:p>
            <a:r>
              <a:rPr lang="en-US" dirty="0" smtClean="0"/>
              <a:t>TopBuild’s Balanced Capital Allocation Plan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0753" y="2589451"/>
            <a:ext cx="4944206" cy="3567907"/>
          </a:xfrm>
          <a:prstGeom prst="rect">
            <a:avLst/>
          </a:prstGeom>
        </p:spPr>
      </p:pic>
    </p:spTree>
    <p:extLst>
      <p:ext uri="{BB962C8B-B14F-4D97-AF65-F5344CB8AC3E}">
        <p14:creationId xmlns:p14="http://schemas.microsoft.com/office/powerpoint/2010/main" val="6813674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Accretive/Strategic Acquisitions</a:t>
            </a:r>
            <a:endParaRPr lang="en-US" dirty="0"/>
          </a:p>
        </p:txBody>
      </p:sp>
      <p:sp>
        <p:nvSpPr>
          <p:cNvPr id="3" name="Content Placeholder 2"/>
          <p:cNvSpPr>
            <a:spLocks noGrp="1"/>
          </p:cNvSpPr>
          <p:nvPr>
            <p:ph idx="1"/>
          </p:nvPr>
        </p:nvSpPr>
        <p:spPr/>
        <p:txBody>
          <a:bodyPr/>
          <a:lstStyle/>
          <a:p>
            <a:pPr marL="0" indent="0">
              <a:buNone/>
            </a:pPr>
            <a:r>
              <a:rPr lang="en-US" dirty="0" smtClean="0"/>
              <a:t>Residential New Construction</a:t>
            </a:r>
            <a:endParaRPr lang="en-US" dirty="0"/>
          </a:p>
          <a:p>
            <a:endParaRPr lang="en-US" dirty="0" smtClean="0"/>
          </a:p>
          <a:p>
            <a:endParaRPr lang="en-US" dirty="0"/>
          </a:p>
          <a:p>
            <a:endParaRPr lang="en-US" dirty="0" smtClean="0"/>
          </a:p>
          <a:p>
            <a:pPr marL="0" indent="0">
              <a:buNone/>
            </a:pPr>
            <a:r>
              <a:rPr lang="en-US" dirty="0" smtClean="0"/>
              <a:t>					Focus on more Commercial Projects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42" y="2354670"/>
            <a:ext cx="3405340" cy="283232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093" y="4513140"/>
            <a:ext cx="2604498" cy="23448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0244" y="63714"/>
            <a:ext cx="3181514" cy="2603634"/>
          </a:xfrm>
          <a:prstGeom prst="rect">
            <a:avLst/>
          </a:prstGeom>
        </p:spPr>
      </p:pic>
    </p:spTree>
    <p:extLst>
      <p:ext uri="{BB962C8B-B14F-4D97-AF65-F5344CB8AC3E}">
        <p14:creationId xmlns:p14="http://schemas.microsoft.com/office/powerpoint/2010/main" val="12656647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7033"/>
            <a:ext cx="10515600" cy="1325563"/>
          </a:xfrm>
        </p:spPr>
        <p:txBody>
          <a:bodyPr/>
          <a:lstStyle/>
          <a:p>
            <a:r>
              <a:rPr lang="en-US" dirty="0" smtClean="0"/>
              <a:t>							Return of Capital </a:t>
            </a:r>
            <a:endParaRPr lang="en-US" dirty="0"/>
          </a:p>
        </p:txBody>
      </p:sp>
      <p:sp>
        <p:nvSpPr>
          <p:cNvPr id="3" name="Content Placeholder 2"/>
          <p:cNvSpPr>
            <a:spLocks noGrp="1"/>
          </p:cNvSpPr>
          <p:nvPr>
            <p:ph idx="1"/>
          </p:nvPr>
        </p:nvSpPr>
        <p:spPr>
          <a:xfrm>
            <a:off x="838200" y="1825625"/>
            <a:ext cx="10515600" cy="4351338"/>
          </a:xfrm>
        </p:spPr>
        <p:txBody>
          <a:bodyPr/>
          <a:lstStyle/>
          <a:p>
            <a:endParaRPr lang="en-US" dirty="0" smtClean="0"/>
          </a:p>
          <a:p>
            <a:pPr marL="0" indent="0">
              <a:buNone/>
            </a:pPr>
            <a:r>
              <a:rPr lang="en-US" dirty="0" smtClean="0"/>
              <a:t>Implement a $50 Mil. Share Repurchase Program</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393" y="201747"/>
            <a:ext cx="2148321" cy="16238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627" y="3560495"/>
            <a:ext cx="3421704" cy="2938145"/>
          </a:xfrm>
          <a:prstGeom prst="rect">
            <a:avLst/>
          </a:prstGeom>
        </p:spPr>
      </p:pic>
    </p:spTree>
    <p:extLst>
      <p:ext uri="{BB962C8B-B14F-4D97-AF65-F5344CB8AC3E}">
        <p14:creationId xmlns:p14="http://schemas.microsoft.com/office/powerpoint/2010/main" val="34770772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Competitive Advantage </a:t>
            </a:r>
            <a:endParaRPr lang="en-US" dirty="0"/>
          </a:p>
        </p:txBody>
      </p:sp>
      <p:sp>
        <p:nvSpPr>
          <p:cNvPr id="3" name="Content Placeholder 2"/>
          <p:cNvSpPr>
            <a:spLocks noGrp="1"/>
          </p:cNvSpPr>
          <p:nvPr>
            <p:ph idx="1"/>
          </p:nvPr>
        </p:nvSpPr>
        <p:spPr>
          <a:xfrm>
            <a:off x="692543" y="1690688"/>
            <a:ext cx="10515600" cy="4351338"/>
          </a:xfrm>
        </p:spPr>
        <p:txBody>
          <a:bodyPr>
            <a:normAutofit lnSpcReduction="10000"/>
          </a:bodyPr>
          <a:lstStyle/>
          <a:p>
            <a:pPr marL="0" indent="0">
              <a:buNone/>
            </a:pPr>
            <a:r>
              <a:rPr lang="en-US" dirty="0" smtClean="0"/>
              <a:t>1.) Upper management strength </a:t>
            </a:r>
          </a:p>
          <a:p>
            <a:pPr marL="0" indent="0">
              <a:buNone/>
            </a:pPr>
            <a:endParaRPr lang="en-US" dirty="0" smtClean="0"/>
          </a:p>
          <a:p>
            <a:pPr marL="0" indent="0">
              <a:buNone/>
            </a:pPr>
            <a:r>
              <a:rPr lang="en-US" dirty="0" smtClean="0"/>
              <a:t>2.) No restrictions on customer size or location</a:t>
            </a:r>
          </a:p>
          <a:p>
            <a:pPr marL="0" indent="0">
              <a:buNone/>
            </a:pPr>
            <a:endParaRPr lang="en-US" dirty="0" smtClean="0"/>
          </a:p>
          <a:p>
            <a:pPr marL="0" indent="0">
              <a:buNone/>
            </a:pPr>
            <a:r>
              <a:rPr lang="en-US" dirty="0" smtClean="0"/>
              <a:t>3.) TruTeam and Service Partners accessibility </a:t>
            </a:r>
          </a:p>
          <a:p>
            <a:pPr marL="0" indent="0">
              <a:buNone/>
            </a:pPr>
            <a:endParaRPr lang="en-US" dirty="0" smtClean="0"/>
          </a:p>
          <a:p>
            <a:pPr marL="0" indent="0">
              <a:buNone/>
            </a:pPr>
            <a:r>
              <a:rPr lang="en-US" dirty="0" smtClean="0"/>
              <a:t>4.) Projected Growth</a:t>
            </a:r>
          </a:p>
          <a:p>
            <a:pPr marL="0" indent="0">
              <a:buNone/>
            </a:pPr>
            <a:endParaRPr lang="en-US" dirty="0"/>
          </a:p>
          <a:p>
            <a:pPr marL="0" indent="0">
              <a:buNone/>
            </a:pPr>
            <a:r>
              <a:rPr lang="en-US" dirty="0" smtClean="0"/>
              <a:t>5.) Number one in Insulation Instillation/Delivery/Buying</a:t>
            </a:r>
          </a:p>
          <a:p>
            <a:pPr marL="0" indent="0">
              <a:buNone/>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628" y="1293929"/>
            <a:ext cx="950885" cy="91015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416" y="2451315"/>
            <a:ext cx="655455" cy="58322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7416" y="3431294"/>
            <a:ext cx="611444" cy="640855"/>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2546" y="4352487"/>
            <a:ext cx="1052182" cy="83815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27816" y="5190638"/>
            <a:ext cx="925792" cy="804223"/>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55166" y="156718"/>
            <a:ext cx="2978303" cy="2514729"/>
          </a:xfrm>
          <a:prstGeom prst="rect">
            <a:avLst/>
          </a:prstGeom>
        </p:spPr>
      </p:pic>
    </p:spTree>
    <p:extLst>
      <p:ext uri="{BB962C8B-B14F-4D97-AF65-F5344CB8AC3E}">
        <p14:creationId xmlns:p14="http://schemas.microsoft.com/office/powerpoint/2010/main" val="199308664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5" name="Content Placeholder 4"/>
          <p:cNvSpPr>
            <a:spLocks noGrp="1"/>
          </p:cNvSpPr>
          <p:nvPr>
            <p:ph idx="1"/>
          </p:nvPr>
        </p:nvSpPr>
        <p:spPr/>
        <p:txBody>
          <a:bodyPr/>
          <a:lstStyle/>
          <a:p>
            <a:r>
              <a:rPr lang="en-US" dirty="0" smtClean="0"/>
              <a:t>With the help of TruTeam and Service Partners, TopBuild Inc. will be able to provide positive returns for those who choose to invest in the flourishing sector of the insulation business. With its competitive advantage and the work in the future it will be a bright future fro the company as a whole. </a:t>
            </a:r>
            <a:endParaRPr lang="en-US" dirty="0"/>
          </a:p>
        </p:txBody>
      </p:sp>
    </p:spTree>
    <p:extLst>
      <p:ext uri="{BB962C8B-B14F-4D97-AF65-F5344CB8AC3E}">
        <p14:creationId xmlns:p14="http://schemas.microsoft.com/office/powerpoint/2010/main" val="16939193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TopBuild Inc.</a:t>
            </a:r>
            <a:endParaRPr lang="en-US" dirty="0"/>
          </a:p>
        </p:txBody>
      </p:sp>
      <p:sp>
        <p:nvSpPr>
          <p:cNvPr id="3" name="Content Placeholder 2"/>
          <p:cNvSpPr>
            <a:spLocks noGrp="1"/>
          </p:cNvSpPr>
          <p:nvPr>
            <p:ph idx="1"/>
          </p:nvPr>
        </p:nvSpPr>
        <p:spPr>
          <a:xfrm>
            <a:off x="1890165" y="5952563"/>
            <a:ext cx="10515600" cy="4351338"/>
          </a:xfrm>
        </p:spPr>
        <p:txBody>
          <a:bodyPr/>
          <a:lstStyle/>
          <a:p>
            <a:pPr marL="0" indent="0">
              <a:buNone/>
            </a:pPr>
            <a:r>
              <a:rPr lang="en-US" dirty="0"/>
              <a:t>TopBuild is the largest purchaser, installer, and distributor of insulation in the United States of </a:t>
            </a:r>
            <a:r>
              <a:rPr lang="en-US" dirty="0" smtClean="0"/>
              <a:t>America.</a:t>
            </a:r>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56489"/>
            <a:ext cx="4383168" cy="29167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628" y="1343279"/>
            <a:ext cx="3769074" cy="4320250"/>
          </a:xfrm>
          <a:prstGeom prst="rect">
            <a:avLst/>
          </a:prstGeom>
        </p:spPr>
      </p:pic>
    </p:spTree>
    <p:extLst>
      <p:ext uri="{BB962C8B-B14F-4D97-AF65-F5344CB8AC3E}">
        <p14:creationId xmlns:p14="http://schemas.microsoft.com/office/powerpoint/2010/main" val="135676329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TruTeam &amp; Service Partners </a:t>
            </a:r>
            <a:endParaRPr lang="en-US" dirty="0"/>
          </a:p>
        </p:txBody>
      </p:sp>
      <p:sp>
        <p:nvSpPr>
          <p:cNvPr id="3" name="Content Placeholder 2"/>
          <p:cNvSpPr>
            <a:spLocks noGrp="1"/>
          </p:cNvSpPr>
          <p:nvPr>
            <p:ph idx="1"/>
          </p:nvPr>
        </p:nvSpPr>
        <p:spPr/>
        <p:txBody>
          <a:bodyPr/>
          <a:lstStyle/>
          <a:p>
            <a:r>
              <a:rPr lang="en-US" dirty="0" smtClean="0"/>
              <a:t>TruTeam is involved in the business aspect that takes </a:t>
            </a:r>
            <a:r>
              <a:rPr lang="en-US" dirty="0"/>
              <a:t>care of; material procurement, project scheduling and logistics, multi-phase professional installation and installation quality assurance. </a:t>
            </a:r>
            <a:r>
              <a:rPr lang="en-US" dirty="0" smtClean="0"/>
              <a:t> </a:t>
            </a:r>
          </a:p>
          <a:p>
            <a:r>
              <a:rPr lang="en-US" dirty="0" smtClean="0"/>
              <a:t>Service Partners deals with the distribution </a:t>
            </a:r>
            <a:r>
              <a:rPr lang="en-US" dirty="0"/>
              <a:t>aspect </a:t>
            </a:r>
            <a:r>
              <a:rPr lang="en-US" dirty="0" smtClean="0"/>
              <a:t>of the company. </a:t>
            </a:r>
            <a:r>
              <a:rPr lang="en-US" dirty="0"/>
              <a:t>When it comes to the leading distributor of insulation, Service Partners has built 70 distribution centers in which they are able to move insulation around the country at a much faster rate than any of the competitors competing with TopBuild</a:t>
            </a:r>
            <a:r>
              <a:rPr lang="en-US" dirty="0" smtClean="0"/>
              <a:t>.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17153"/>
            <a:ext cx="4227585" cy="12435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6157" y="144847"/>
            <a:ext cx="2032104" cy="997001"/>
          </a:xfrm>
          <a:prstGeom prst="rect">
            <a:avLst/>
          </a:prstGeom>
        </p:spPr>
      </p:pic>
    </p:spTree>
    <p:extLst>
      <p:ext uri="{BB962C8B-B14F-4D97-AF65-F5344CB8AC3E}">
        <p14:creationId xmlns:p14="http://schemas.microsoft.com/office/powerpoint/2010/main" val="715667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6929" y="0"/>
            <a:ext cx="5020099" cy="1325563"/>
          </a:xfrm>
        </p:spPr>
        <p:txBody>
          <a:bodyPr/>
          <a:lstStyle/>
          <a:p>
            <a:r>
              <a:rPr lang="en-US" dirty="0" smtClean="0"/>
              <a:t>Location of Branches </a:t>
            </a:r>
            <a:endParaRPr lang="en-US" dirty="0"/>
          </a:p>
        </p:txBody>
      </p:sp>
      <p:pic>
        <p:nvPicPr>
          <p:cNvPr id="62" name="Picture 61"/>
          <p:cNvPicPr/>
          <p:nvPr/>
        </p:nvPicPr>
        <p:blipFill>
          <a:blip r:embed="rId2"/>
          <a:stretch>
            <a:fillRect/>
          </a:stretch>
        </p:blipFill>
        <p:spPr>
          <a:xfrm>
            <a:off x="467466" y="1325563"/>
            <a:ext cx="9081135" cy="5223010"/>
          </a:xfrm>
          <a:prstGeom prst="rect">
            <a:avLst/>
          </a:prstGeom>
        </p:spPr>
      </p:pic>
      <p:pic>
        <p:nvPicPr>
          <p:cNvPr id="63" name="Picture 62"/>
          <p:cNvPicPr/>
          <p:nvPr/>
        </p:nvPicPr>
        <p:blipFill>
          <a:blip r:embed="rId3"/>
          <a:stretch>
            <a:fillRect/>
          </a:stretch>
        </p:blipFill>
        <p:spPr>
          <a:xfrm>
            <a:off x="1548984" y="5512868"/>
            <a:ext cx="937260" cy="266700"/>
          </a:xfrm>
          <a:prstGeom prst="rect">
            <a:avLst/>
          </a:prstGeom>
        </p:spPr>
      </p:pic>
      <p:pic>
        <p:nvPicPr>
          <p:cNvPr id="64" name="Picture 63"/>
          <p:cNvPicPr/>
          <p:nvPr/>
        </p:nvPicPr>
        <p:blipFill>
          <a:blip r:embed="rId4"/>
          <a:stretch>
            <a:fillRect/>
          </a:stretch>
        </p:blipFill>
        <p:spPr>
          <a:xfrm>
            <a:off x="1548984" y="5756401"/>
            <a:ext cx="812165" cy="407670"/>
          </a:xfrm>
          <a:prstGeom prst="rect">
            <a:avLst/>
          </a:prstGeom>
        </p:spPr>
      </p:pic>
    </p:spTree>
    <p:extLst>
      <p:ext uri="{BB962C8B-B14F-4D97-AF65-F5344CB8AC3E}">
        <p14:creationId xmlns:p14="http://schemas.microsoft.com/office/powerpoint/2010/main" val="39042960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1785" y="-113423"/>
            <a:ext cx="10515600" cy="1325563"/>
          </a:xfrm>
        </p:spPr>
        <p:txBody>
          <a:bodyPr/>
          <a:lstStyle/>
          <a:p>
            <a:r>
              <a:rPr lang="en-US" dirty="0" smtClean="0"/>
              <a:t>TruTeam Product Mix</a:t>
            </a:r>
            <a:endParaRPr lang="en-US" dirty="0"/>
          </a:p>
        </p:txBody>
      </p:sp>
      <p:pic>
        <p:nvPicPr>
          <p:cNvPr id="94" name="Picture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 y="853099"/>
            <a:ext cx="2446462" cy="1931610"/>
          </a:xfrm>
          <a:prstGeom prst="rect">
            <a:avLst/>
          </a:prstGeom>
        </p:spPr>
      </p:pic>
      <p:pic>
        <p:nvPicPr>
          <p:cNvPr id="95" name="Picture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587" y="3018329"/>
            <a:ext cx="2369461" cy="1709043"/>
          </a:xfrm>
          <a:prstGeom prst="rect">
            <a:avLst/>
          </a:prstGeom>
        </p:spPr>
      </p:pic>
      <p:pic>
        <p:nvPicPr>
          <p:cNvPr id="96" name="Picture 9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22" y="4779692"/>
            <a:ext cx="2391379" cy="1962157"/>
          </a:xfrm>
          <a:prstGeom prst="rect">
            <a:avLst/>
          </a:prstGeom>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0840" y="1326866"/>
            <a:ext cx="6705945" cy="5531134"/>
          </a:xfrm>
          <a:prstGeom prst="rect">
            <a:avLst/>
          </a:prstGeom>
        </p:spPr>
      </p:pic>
    </p:spTree>
    <p:extLst>
      <p:ext uri="{BB962C8B-B14F-4D97-AF65-F5344CB8AC3E}">
        <p14:creationId xmlns:p14="http://schemas.microsoft.com/office/powerpoint/2010/main" val="1156409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Partners Product Mix</a:t>
            </a:r>
            <a:endParaRPr lang="en-US" dirty="0"/>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 y="1608459"/>
            <a:ext cx="4476980" cy="2222614"/>
          </a:xfrm>
          <a:prstGeom prst="rect">
            <a:avLst/>
          </a:prstGeom>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500" y="4220875"/>
            <a:ext cx="2847084" cy="2536738"/>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769" y="1747206"/>
            <a:ext cx="6528135" cy="5010407"/>
          </a:xfrm>
          <a:prstGeom prst="rect">
            <a:avLst/>
          </a:prstGeom>
        </p:spPr>
      </p:pic>
    </p:spTree>
    <p:extLst>
      <p:ext uri="{BB962C8B-B14F-4D97-AF65-F5344CB8AC3E}">
        <p14:creationId xmlns:p14="http://schemas.microsoft.com/office/powerpoint/2010/main" val="37673333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Share: Light, Large, Heavy</a:t>
            </a:r>
            <a:endParaRPr lang="en-US" dirty="0"/>
          </a:p>
        </p:txBody>
      </p:sp>
      <p:sp>
        <p:nvSpPr>
          <p:cNvPr id="3" name="Content Placeholder 2"/>
          <p:cNvSpPr>
            <a:spLocks noGrp="1"/>
          </p:cNvSpPr>
          <p:nvPr>
            <p:ph idx="1"/>
          </p:nvPr>
        </p:nvSpPr>
        <p:spPr/>
        <p:txBody>
          <a:bodyPr>
            <a:normAutofit lnSpcReduction="10000"/>
          </a:bodyPr>
          <a:lstStyle/>
          <a:p>
            <a:r>
              <a:rPr lang="en-US" dirty="0" smtClean="0"/>
              <a:t>Light: Retail, Hotel, Education, Small Offices $2,000-$50,00</a:t>
            </a:r>
          </a:p>
          <a:p>
            <a:endParaRPr lang="en-US" dirty="0" smtClean="0"/>
          </a:p>
          <a:p>
            <a:endParaRPr lang="en-US" dirty="0"/>
          </a:p>
          <a:p>
            <a:pPr marL="0" indent="0">
              <a:buNone/>
            </a:pPr>
            <a:r>
              <a:rPr lang="en-US" dirty="0" smtClean="0"/>
              <a:t>Large: The bridge between light and heavy commercial project $50,000-$200,000</a:t>
            </a:r>
          </a:p>
          <a:p>
            <a:endParaRPr lang="en-US" dirty="0" smtClean="0"/>
          </a:p>
          <a:p>
            <a:endParaRPr lang="en-US" dirty="0"/>
          </a:p>
          <a:p>
            <a:endParaRPr lang="en-US" dirty="0" smtClean="0"/>
          </a:p>
          <a:p>
            <a:r>
              <a:rPr lang="en-US" dirty="0" smtClean="0"/>
              <a:t>Heavy: Hospitals, Arenas, Universities $200,000</a:t>
            </a:r>
            <a:r>
              <a:rPr lang="en-US" dirty="0" smtClean="0">
                <a:sym typeface="Wingdings" panose="05000000000000000000" pitchFamily="2" charset="2"/>
              </a:rPr>
              <a:t> </a:t>
            </a:r>
          </a:p>
          <a:p>
            <a:endParaRPr lang="en-US" dirty="0">
              <a:sym typeface="Wingdings" panose="05000000000000000000" pitchFamily="2" charset="2"/>
            </a:endParaRPr>
          </a:p>
          <a:p>
            <a:endParaRPr lang="en-US" dirty="0" smtClean="0"/>
          </a:p>
          <a:p>
            <a:pPr lvl="5"/>
            <a:endParaRPr lang="en-US" dirty="0"/>
          </a:p>
          <a:p>
            <a:pPr lvl="5"/>
            <a:endParaRPr lang="en-US" dirty="0" smtClean="0"/>
          </a:p>
          <a:p>
            <a:pPr lvl="5"/>
            <a:endParaRPr lang="en-US" dirty="0" smtClean="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0372" y="1266327"/>
            <a:ext cx="2089257" cy="114305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4092" y="2788287"/>
            <a:ext cx="1695537" cy="153042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80372" y="4697617"/>
            <a:ext cx="2046367" cy="1579262"/>
          </a:xfrm>
          <a:prstGeom prst="rect">
            <a:avLst/>
          </a:prstGeom>
        </p:spPr>
      </p:pic>
    </p:spTree>
    <p:extLst>
      <p:ext uri="{BB962C8B-B14F-4D97-AF65-F5344CB8AC3E}">
        <p14:creationId xmlns:p14="http://schemas.microsoft.com/office/powerpoint/2010/main" val="1108039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Energy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76063" y="2734561"/>
            <a:ext cx="3159503" cy="4047420"/>
          </a:xfrm>
        </p:spPr>
      </p:pic>
    </p:spTree>
    <p:extLst>
      <p:ext uri="{BB962C8B-B14F-4D97-AF65-F5344CB8AC3E}">
        <p14:creationId xmlns:p14="http://schemas.microsoft.com/office/powerpoint/2010/main" val="386518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t>Energy Efficient Codes</a:t>
            </a:r>
            <a:endParaRPr lang="en-US" dirty="0"/>
          </a:p>
        </p:txBody>
      </p:sp>
      <p:pic>
        <p:nvPicPr>
          <p:cNvPr id="4" name="Content Placeholder 3"/>
          <p:cNvPicPr>
            <a:picLocks noGrp="1" noChangeAspect="1"/>
          </p:cNvPicPr>
          <p:nvPr>
            <p:ph idx="1"/>
          </p:nvPr>
        </p:nvPicPr>
        <p:blipFill>
          <a:blip r:embed="rId2"/>
          <a:stretch>
            <a:fillRect/>
          </a:stretch>
        </p:blipFill>
        <p:spPr>
          <a:xfrm>
            <a:off x="0" y="1318819"/>
            <a:ext cx="7707057" cy="5539181"/>
          </a:xfrm>
          <a:prstGeom prst="rect">
            <a:avLst/>
          </a:prstGeom>
        </p:spPr>
      </p:pic>
      <p:sp>
        <p:nvSpPr>
          <p:cNvPr id="5" name="TextBox 4"/>
          <p:cNvSpPr txBox="1"/>
          <p:nvPr/>
        </p:nvSpPr>
        <p:spPr>
          <a:xfrm>
            <a:off x="7827998" y="1318819"/>
            <a:ext cx="4091873" cy="646331"/>
          </a:xfrm>
          <a:prstGeom prst="rect">
            <a:avLst/>
          </a:prstGeom>
          <a:noFill/>
        </p:spPr>
        <p:txBody>
          <a:bodyPr wrap="square" rtlCol="0">
            <a:spAutoFit/>
          </a:bodyPr>
          <a:lstStyle/>
          <a:p>
            <a:r>
              <a:rPr lang="en-US" dirty="0" smtClean="0"/>
              <a:t>New Codes require better insulation which TopBuild provide builders.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2216" y="2121949"/>
            <a:ext cx="2414400" cy="212417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068" y="4554101"/>
            <a:ext cx="2104696" cy="1956253"/>
          </a:xfrm>
          <a:prstGeom prst="rect">
            <a:avLst/>
          </a:prstGeom>
        </p:spPr>
      </p:pic>
    </p:spTree>
    <p:extLst>
      <p:ext uri="{BB962C8B-B14F-4D97-AF65-F5344CB8AC3E}">
        <p14:creationId xmlns:p14="http://schemas.microsoft.com/office/powerpoint/2010/main" val="2593543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2844</TotalTime>
  <Words>328</Words>
  <Application>Microsoft Office PowerPoint</Application>
  <PresentationFormat>Widescreen</PresentationFormat>
  <Paragraphs>64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TopBuild Inc.</vt:lpstr>
      <vt:lpstr>TopBuild Inc.</vt:lpstr>
      <vt:lpstr>TruTeam &amp; Service Partners </vt:lpstr>
      <vt:lpstr>Location of Branches </vt:lpstr>
      <vt:lpstr>TruTeam Product Mix</vt:lpstr>
      <vt:lpstr>Service Partners Product Mix</vt:lpstr>
      <vt:lpstr>Commercial Share: Light, Large, Heavy</vt:lpstr>
      <vt:lpstr>           Energy  </vt:lpstr>
      <vt:lpstr>Energy Efficient Codes</vt:lpstr>
      <vt:lpstr>Winner of the Energy Star Award </vt:lpstr>
      <vt:lpstr>      Important Numbers</vt:lpstr>
      <vt:lpstr>Total Assets vs. Debt (In Thousands)</vt:lpstr>
      <vt:lpstr>Projected Growth 2016-2020</vt:lpstr>
      <vt:lpstr>TopBuild’s Balanced Capital Allocation Plan</vt:lpstr>
      <vt:lpstr>Accretive/Strategic Acquisitions</vt:lpstr>
      <vt:lpstr>       Return of Capital </vt:lpstr>
      <vt:lpstr>Competitive Advantage </vt:lpstr>
      <vt:lpstr>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TopBuild Inc.</dc:title>
  <dc:creator>OBrien, Timothy T.</dc:creator>
  <cp:lastModifiedBy>OBrien, Timothy T.</cp:lastModifiedBy>
  <cp:revision>118</cp:revision>
  <dcterms:created xsi:type="dcterms:W3CDTF">2016-11-12T21:35:18Z</dcterms:created>
  <dcterms:modified xsi:type="dcterms:W3CDTF">2016-11-15T04:07:54Z</dcterms:modified>
</cp:coreProperties>
</file>