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8" r:id="rId4"/>
    <p:sldId id="259" r:id="rId5"/>
    <p:sldId id="266" r:id="rId6"/>
    <p:sldId id="267" r:id="rId7"/>
    <p:sldId id="265" r:id="rId8"/>
    <p:sldId id="263" r:id="rId9"/>
    <p:sldId id="257" r:id="rId10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7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7146B627-CA91-4EAE-A00C-5C7D6AB5E03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0477"/>
            <a:ext cx="5681980" cy="421624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49EC26BD-63E7-487B-A603-4882C04E2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87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26BD-63E7-487B-A603-4882C04E26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558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8E69-2350-41CE-8526-5EE454FD4FA3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066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E7A7-B305-4D40-B296-977EE4CDAA45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919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E4A7-2C1D-4E25-A222-25D317FC2888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946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1EF1-D02D-4929-91C0-08DA2F6C39AC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97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95AC-E551-44A1-958A-E6881D09DCC3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543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3A3-4639-421B-99BB-440226A26FD2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89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F58BA-995F-4949-948B-932C91AAA1D5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162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B873-D50E-4BB0-B038-49FDD62F5B45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503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40EE-4B7C-4820-8FBB-E58571D95BAF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33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C9BA-B6A9-4689-B9A9-56B347AC21FC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327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52A2-F278-498D-8E49-A50ECCA47875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563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1DD4-04BA-4D1D-86E7-7BA2CA508D89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EB29-9580-407A-9426-EC9F9329A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57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swierczek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000" t="33067" r="11333" b="13867"/>
          <a:stretch>
            <a:fillRect/>
          </a:stretch>
        </p:blipFill>
        <p:spPr bwMode="auto">
          <a:xfrm>
            <a:off x="38001" y="1981200"/>
            <a:ext cx="9105999" cy="447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7" y="0"/>
            <a:ext cx="31337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9750" y="6461461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Mike </a:t>
            </a:r>
            <a:r>
              <a:rPr lang="en-US" dirty="0" err="1" smtClean="0"/>
              <a:t>Swierczek</a:t>
            </a:r>
            <a:r>
              <a:rPr lang="en-US" dirty="0" smtClean="0"/>
              <a:t>, CFA 	</a:t>
            </a:r>
            <a:r>
              <a:rPr lang="en-US" dirty="0" smtClean="0">
                <a:hlinkClick r:id="rId4"/>
              </a:rPr>
              <a:t>mswierczek@gmail.com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3999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FB, BUY, $130 Target Price</a:t>
            </a:r>
            <a:br>
              <a:rPr lang="en-US" sz="36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April 18, </a:t>
            </a:r>
            <a:r>
              <a:rPr lang="en-US" sz="2400" dirty="0" smtClean="0"/>
              <a:t>2016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44957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1800" b="1" u="sng" dirty="0" smtClean="0"/>
              <a:t>Scale, Use and Growth of Core Social Network</a:t>
            </a:r>
          </a:p>
          <a:p>
            <a:pPr lvl="1"/>
            <a:r>
              <a:rPr lang="en-US" sz="1600" dirty="0" smtClean="0"/>
              <a:t>Massive social network, network effects with billions of users create high barriers and very wide, defensible moat</a:t>
            </a:r>
          </a:p>
          <a:p>
            <a:pPr lvl="1"/>
            <a:r>
              <a:rPr lang="en-US" sz="1600" dirty="0" smtClean="0"/>
              <a:t>Very large economies of scale create high margins</a:t>
            </a:r>
          </a:p>
          <a:p>
            <a:pPr lvl="1"/>
            <a:r>
              <a:rPr lang="en-US" sz="1600" dirty="0" smtClean="0"/>
              <a:t>Intensity of use remains very high (~80% US) , eyeball share growing: minutes/user +22% y/y.</a:t>
            </a:r>
          </a:p>
          <a:p>
            <a:pPr lvl="1"/>
            <a:r>
              <a:rPr lang="en-US" sz="1600" dirty="0" smtClean="0"/>
              <a:t>Built for the mobile world and has successfully navigated mobile transition (80% of ad rev)</a:t>
            </a:r>
          </a:p>
          <a:p>
            <a:pPr marL="457200" lvl="1" indent="0">
              <a:buNone/>
            </a:pPr>
            <a:endParaRPr lang="en-US" sz="500" dirty="0" smtClean="0"/>
          </a:p>
          <a:p>
            <a:pPr marL="457200" lvl="1" indent="0">
              <a:buNone/>
            </a:pPr>
            <a:r>
              <a:rPr lang="en-US" sz="1800" b="1" u="sng" dirty="0" smtClean="0"/>
              <a:t>Future Opportunities Stemming From The Core</a:t>
            </a:r>
          </a:p>
          <a:p>
            <a:pPr lvl="1"/>
            <a:r>
              <a:rPr lang="en-US" sz="1600" dirty="0" smtClean="0"/>
              <a:t>User data, analytics, measurement (FB pixel, Conversion Lift) lead to improved quality and relevance in ads. FB Audience Network (3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sites) now $1b run rate</a:t>
            </a:r>
          </a:p>
          <a:p>
            <a:pPr lvl="1"/>
            <a:r>
              <a:rPr lang="en-US" sz="1600" dirty="0" smtClean="0"/>
              <a:t>Better monetize supplemental products:</a:t>
            </a:r>
          </a:p>
          <a:p>
            <a:pPr lvl="2"/>
            <a:r>
              <a:rPr lang="en-US" sz="1600" dirty="0" smtClean="0"/>
              <a:t>Instagram: 400m MAU, recently added Trending Content, content editing apps </a:t>
            </a:r>
          </a:p>
          <a:p>
            <a:pPr lvl="2"/>
            <a:r>
              <a:rPr lang="en-US" sz="1600" dirty="0" smtClean="0"/>
              <a:t>Messenger: 800m MAU, “M” AI, payments</a:t>
            </a:r>
          </a:p>
          <a:p>
            <a:pPr lvl="2"/>
            <a:r>
              <a:rPr lang="en-US" sz="1600" dirty="0" smtClean="0"/>
              <a:t>WhatsApp: 1b MAU, now free</a:t>
            </a:r>
          </a:p>
          <a:p>
            <a:pPr lvl="1"/>
            <a:r>
              <a:rPr lang="en-US" sz="1600" dirty="0" smtClean="0"/>
              <a:t>Virtual reality option: Oculus the leader in VR, future platform opportunity</a:t>
            </a:r>
          </a:p>
          <a:p>
            <a:pPr lvl="1"/>
            <a:r>
              <a:rPr lang="en-US" sz="1600" dirty="0" smtClean="0"/>
              <a:t>Monetization/minute spent by users still well below comps</a:t>
            </a:r>
          </a:p>
          <a:p>
            <a:pPr lvl="1"/>
            <a:r>
              <a:rPr lang="en-US" sz="1600" dirty="0" smtClean="0"/>
              <a:t>Prevalence of improving ad blockers further increase value of contained ecosystem </a:t>
            </a:r>
          </a:p>
          <a:p>
            <a:pPr lvl="1"/>
            <a:r>
              <a:rPr lang="en-US" sz="1600" dirty="0" smtClean="0"/>
              <a:t>Online video offers huge potential, now at 100m hours daily. Slideshow: video ads at low connection speeds</a:t>
            </a:r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FB: The Bull Case</a:t>
            </a:r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300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2394702"/>
              </p:ext>
            </p:extLst>
          </p:nvPr>
        </p:nvGraphicFramePr>
        <p:xfrm>
          <a:off x="152400" y="838200"/>
          <a:ext cx="88392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740"/>
                <a:gridCol w="5966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Contrarians Argue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Counter Argument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Are young people shifting more to other sites?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Some</a:t>
                      </a:r>
                      <a:r>
                        <a:rPr lang="en-US" sz="2000" baseline="0" dirty="0" smtClean="0"/>
                        <a:t> risk here, but little evidence that this has effected growth, scale, or usage. May also become users as lifestyle changes with age. Instagram skews younger.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Law of Large Numbers will catch up to it (1.6 b</a:t>
                      </a:r>
                      <a:r>
                        <a:rPr lang="en-US" sz="2000" baseline="0" dirty="0" smtClean="0"/>
                        <a:t> MAU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True,</a:t>
                      </a:r>
                      <a:r>
                        <a:rPr lang="en-US" sz="2000" baseline="0" dirty="0" smtClean="0"/>
                        <a:t> it w</a:t>
                      </a:r>
                      <a:r>
                        <a:rPr lang="en-US" sz="2000" dirty="0" smtClean="0"/>
                        <a:t>ill eventually catch-up</a:t>
                      </a:r>
                      <a:r>
                        <a:rPr lang="en-US" sz="2000" baseline="0" dirty="0" smtClean="0"/>
                        <a:t> to it, but still growing users +14% y/y and reaccelerated in 2H15, faster than most peers. FB has faced this for years, still growing.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Regulatory/privacy risk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Some risk here, but nothing appears imminent that would drastically impact business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Advertising effectiveness uncertain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Risk has significantly</a:t>
                      </a:r>
                      <a:r>
                        <a:rPr lang="en-US" sz="2000" baseline="0" dirty="0" smtClean="0"/>
                        <a:t> diminished in recent quarters, with introduction of FAN, better analytics, new products, </a:t>
                      </a:r>
                      <a:r>
                        <a:rPr lang="en-US" sz="2000" baseline="0" dirty="0" err="1" smtClean="0"/>
                        <a:t>etc</a:t>
                      </a:r>
                      <a:endParaRPr lang="en-US" sz="2000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Huge portion of NPV FCF calculation is tied to terminal value assumptions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Very profitable high growth companies inescapably tied to growth assumptions, but appears</a:t>
                      </a:r>
                      <a:r>
                        <a:rPr lang="en-US" sz="2000" baseline="0" dirty="0" smtClean="0"/>
                        <a:t> to have a long, clear road ahead of it with a very wide moat.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Risk Exists, But Trumped By Opportunities</a:t>
            </a:r>
            <a:endParaRPr lang="en-US" sz="3200" b="1" dirty="0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249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Much More Growth To Come</a:t>
            </a:r>
            <a:endParaRPr lang="en-US" sz="32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4800" y="762000"/>
            <a:ext cx="0" cy="5334000"/>
          </a:xfrm>
          <a:prstGeom prst="straightConnector1">
            <a:avLst/>
          </a:prstGeom>
          <a:ln w="539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4800" y="6096000"/>
            <a:ext cx="6096000" cy="0"/>
          </a:xfrm>
          <a:prstGeom prst="straightConnector1">
            <a:avLst/>
          </a:prstGeom>
          <a:ln w="539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468086" y="4125303"/>
            <a:ext cx="2982685" cy="1774754"/>
          </a:xfrm>
          <a:custGeom>
            <a:avLst/>
            <a:gdLst>
              <a:gd name="connsiteX0" fmla="*/ 0 w 2982685"/>
              <a:gd name="connsiteY0" fmla="*/ 1774754 h 1774754"/>
              <a:gd name="connsiteX1" fmla="*/ 195943 w 2982685"/>
              <a:gd name="connsiteY1" fmla="*/ 1698554 h 1774754"/>
              <a:gd name="connsiteX2" fmla="*/ 293914 w 2982685"/>
              <a:gd name="connsiteY2" fmla="*/ 1480840 h 1774754"/>
              <a:gd name="connsiteX3" fmla="*/ 468085 w 2982685"/>
              <a:gd name="connsiteY3" fmla="*/ 903897 h 1774754"/>
              <a:gd name="connsiteX4" fmla="*/ 794657 w 2982685"/>
              <a:gd name="connsiteY4" fmla="*/ 250754 h 1774754"/>
              <a:gd name="connsiteX5" fmla="*/ 1382485 w 2982685"/>
              <a:gd name="connsiteY5" fmla="*/ 11268 h 1774754"/>
              <a:gd name="connsiteX6" fmla="*/ 2286000 w 2982685"/>
              <a:gd name="connsiteY6" fmla="*/ 43926 h 1774754"/>
              <a:gd name="connsiteX7" fmla="*/ 2982685 w 2982685"/>
              <a:gd name="connsiteY7" fmla="*/ 87468 h 1774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85" h="1774754">
                <a:moveTo>
                  <a:pt x="0" y="1774754"/>
                </a:moveTo>
                <a:cubicBezTo>
                  <a:pt x="73478" y="1761147"/>
                  <a:pt x="146957" y="1747540"/>
                  <a:pt x="195943" y="1698554"/>
                </a:cubicBezTo>
                <a:cubicBezTo>
                  <a:pt x="244929" y="1649568"/>
                  <a:pt x="248557" y="1613283"/>
                  <a:pt x="293914" y="1480840"/>
                </a:cubicBezTo>
                <a:cubicBezTo>
                  <a:pt x="339271" y="1348397"/>
                  <a:pt x="384628" y="1108911"/>
                  <a:pt x="468085" y="903897"/>
                </a:cubicBezTo>
                <a:cubicBezTo>
                  <a:pt x="551542" y="698883"/>
                  <a:pt x="642257" y="399525"/>
                  <a:pt x="794657" y="250754"/>
                </a:cubicBezTo>
                <a:cubicBezTo>
                  <a:pt x="947057" y="101983"/>
                  <a:pt x="1133928" y="45739"/>
                  <a:pt x="1382485" y="11268"/>
                </a:cubicBezTo>
                <a:cubicBezTo>
                  <a:pt x="1631042" y="-23203"/>
                  <a:pt x="2019300" y="31226"/>
                  <a:pt x="2286000" y="43926"/>
                </a:cubicBezTo>
                <a:cubicBezTo>
                  <a:pt x="2552700" y="56626"/>
                  <a:pt x="2864757" y="76582"/>
                  <a:pt x="2982685" y="874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00200" y="2383206"/>
            <a:ext cx="2982685" cy="1774754"/>
          </a:xfrm>
          <a:custGeom>
            <a:avLst/>
            <a:gdLst>
              <a:gd name="connsiteX0" fmla="*/ 0 w 2982685"/>
              <a:gd name="connsiteY0" fmla="*/ 1774754 h 1774754"/>
              <a:gd name="connsiteX1" fmla="*/ 195943 w 2982685"/>
              <a:gd name="connsiteY1" fmla="*/ 1698554 h 1774754"/>
              <a:gd name="connsiteX2" fmla="*/ 293914 w 2982685"/>
              <a:gd name="connsiteY2" fmla="*/ 1480840 h 1774754"/>
              <a:gd name="connsiteX3" fmla="*/ 468085 w 2982685"/>
              <a:gd name="connsiteY3" fmla="*/ 903897 h 1774754"/>
              <a:gd name="connsiteX4" fmla="*/ 794657 w 2982685"/>
              <a:gd name="connsiteY4" fmla="*/ 250754 h 1774754"/>
              <a:gd name="connsiteX5" fmla="*/ 1382485 w 2982685"/>
              <a:gd name="connsiteY5" fmla="*/ 11268 h 1774754"/>
              <a:gd name="connsiteX6" fmla="*/ 2286000 w 2982685"/>
              <a:gd name="connsiteY6" fmla="*/ 43926 h 1774754"/>
              <a:gd name="connsiteX7" fmla="*/ 2982685 w 2982685"/>
              <a:gd name="connsiteY7" fmla="*/ 87468 h 1774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85" h="1774754">
                <a:moveTo>
                  <a:pt x="0" y="1774754"/>
                </a:moveTo>
                <a:cubicBezTo>
                  <a:pt x="73478" y="1761147"/>
                  <a:pt x="146957" y="1747540"/>
                  <a:pt x="195943" y="1698554"/>
                </a:cubicBezTo>
                <a:cubicBezTo>
                  <a:pt x="244929" y="1649568"/>
                  <a:pt x="248557" y="1613283"/>
                  <a:pt x="293914" y="1480840"/>
                </a:cubicBezTo>
                <a:cubicBezTo>
                  <a:pt x="339271" y="1348397"/>
                  <a:pt x="384628" y="1108911"/>
                  <a:pt x="468085" y="903897"/>
                </a:cubicBezTo>
                <a:cubicBezTo>
                  <a:pt x="551542" y="698883"/>
                  <a:pt x="642257" y="399525"/>
                  <a:pt x="794657" y="250754"/>
                </a:cubicBezTo>
                <a:cubicBezTo>
                  <a:pt x="947057" y="101983"/>
                  <a:pt x="1133928" y="45739"/>
                  <a:pt x="1382485" y="11268"/>
                </a:cubicBezTo>
                <a:cubicBezTo>
                  <a:pt x="1631042" y="-23203"/>
                  <a:pt x="2019300" y="31226"/>
                  <a:pt x="2286000" y="43926"/>
                </a:cubicBezTo>
                <a:cubicBezTo>
                  <a:pt x="2552700" y="56626"/>
                  <a:pt x="2864757" y="76582"/>
                  <a:pt x="2982685" y="87468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87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884715" y="609600"/>
            <a:ext cx="2982685" cy="1774754"/>
          </a:xfrm>
          <a:custGeom>
            <a:avLst/>
            <a:gdLst>
              <a:gd name="connsiteX0" fmla="*/ 0 w 2982685"/>
              <a:gd name="connsiteY0" fmla="*/ 1774754 h 1774754"/>
              <a:gd name="connsiteX1" fmla="*/ 195943 w 2982685"/>
              <a:gd name="connsiteY1" fmla="*/ 1698554 h 1774754"/>
              <a:gd name="connsiteX2" fmla="*/ 293914 w 2982685"/>
              <a:gd name="connsiteY2" fmla="*/ 1480840 h 1774754"/>
              <a:gd name="connsiteX3" fmla="*/ 468085 w 2982685"/>
              <a:gd name="connsiteY3" fmla="*/ 903897 h 1774754"/>
              <a:gd name="connsiteX4" fmla="*/ 794657 w 2982685"/>
              <a:gd name="connsiteY4" fmla="*/ 250754 h 1774754"/>
              <a:gd name="connsiteX5" fmla="*/ 1382485 w 2982685"/>
              <a:gd name="connsiteY5" fmla="*/ 11268 h 1774754"/>
              <a:gd name="connsiteX6" fmla="*/ 2286000 w 2982685"/>
              <a:gd name="connsiteY6" fmla="*/ 43926 h 1774754"/>
              <a:gd name="connsiteX7" fmla="*/ 2982685 w 2982685"/>
              <a:gd name="connsiteY7" fmla="*/ 87468 h 1774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85" h="1774754">
                <a:moveTo>
                  <a:pt x="0" y="1774754"/>
                </a:moveTo>
                <a:cubicBezTo>
                  <a:pt x="73478" y="1761147"/>
                  <a:pt x="146957" y="1747540"/>
                  <a:pt x="195943" y="1698554"/>
                </a:cubicBezTo>
                <a:cubicBezTo>
                  <a:pt x="244929" y="1649568"/>
                  <a:pt x="248557" y="1613283"/>
                  <a:pt x="293914" y="1480840"/>
                </a:cubicBezTo>
                <a:cubicBezTo>
                  <a:pt x="339271" y="1348397"/>
                  <a:pt x="384628" y="1108911"/>
                  <a:pt x="468085" y="903897"/>
                </a:cubicBezTo>
                <a:cubicBezTo>
                  <a:pt x="551542" y="698883"/>
                  <a:pt x="642257" y="399525"/>
                  <a:pt x="794657" y="250754"/>
                </a:cubicBezTo>
                <a:cubicBezTo>
                  <a:pt x="947057" y="101983"/>
                  <a:pt x="1133928" y="45739"/>
                  <a:pt x="1382485" y="11268"/>
                </a:cubicBezTo>
                <a:cubicBezTo>
                  <a:pt x="1631042" y="-23203"/>
                  <a:pt x="2019300" y="31226"/>
                  <a:pt x="2286000" y="43926"/>
                </a:cubicBezTo>
                <a:cubicBezTo>
                  <a:pt x="2552700" y="56626"/>
                  <a:pt x="2864757" y="76582"/>
                  <a:pt x="2982685" y="87468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28800" y="4267200"/>
            <a:ext cx="67897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solidFill>
                  <a:schemeClr val="tx2">
                    <a:lumMod val="75000"/>
                  </a:schemeClr>
                </a:solidFill>
              </a:rPr>
              <a:t>Phase I</a:t>
            </a:r>
            <a:r>
              <a:rPr lang="en-US" sz="1600" u="sng" dirty="0" smtClean="0">
                <a:solidFill>
                  <a:schemeClr val="tx2">
                    <a:lumMod val="75000"/>
                  </a:schemeClr>
                </a:solidFill>
              </a:rPr>
              <a:t>: Add Users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1.6 billion global MAU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Global MAU still growing +14% y/y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Near 60% share of smartphone installed base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Slowing device markets as market saturates creates headwind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Very strong intensity of use still rising: ~80% domestic, 2/3 global DAU/MAU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9884" y="2514600"/>
            <a:ext cx="64517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E28700"/>
                </a:solidFill>
              </a:rPr>
              <a:t>Phase II</a:t>
            </a:r>
            <a:r>
              <a:rPr lang="en-US" sz="1600" u="sng" dirty="0" smtClean="0">
                <a:solidFill>
                  <a:srgbClr val="E28700"/>
                </a:solidFill>
              </a:rPr>
              <a:t>: Monetize Users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E28700"/>
                </a:solidFill>
              </a:rPr>
              <a:t>Domestic Market now &gt;$40 ARPU 4QT, growing 50% y/y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E28700"/>
                </a:solidFill>
              </a:rPr>
              <a:t>Substantial International opportunity: $7 ARPU, +25% y/y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E28700"/>
                </a:solidFill>
              </a:rPr>
              <a:t>Revenue/user minute still well below comps, lots of room to rise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E28700"/>
                </a:solidFill>
              </a:rPr>
              <a:t>Treasure trove of user data, 3</a:t>
            </a:r>
            <a:r>
              <a:rPr lang="en-US" sz="1600" baseline="30000" dirty="0" smtClean="0">
                <a:solidFill>
                  <a:srgbClr val="E28700"/>
                </a:solidFill>
              </a:rPr>
              <a:t>rd</a:t>
            </a:r>
            <a:r>
              <a:rPr lang="en-US" sz="1600" dirty="0" smtClean="0">
                <a:solidFill>
                  <a:srgbClr val="E28700"/>
                </a:solidFill>
              </a:rPr>
              <a:t> party advertising (FAN)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E28700"/>
                </a:solidFill>
              </a:rPr>
              <a:t>2.5m active advertisers, &gt;50m small business pages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solidFill>
                <a:srgbClr val="E287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776015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B050"/>
                </a:solidFill>
              </a:rPr>
              <a:t>Phase III</a:t>
            </a:r>
            <a:r>
              <a:rPr lang="en-US" sz="1600" u="sng" dirty="0" smtClean="0">
                <a:solidFill>
                  <a:srgbClr val="00B050"/>
                </a:solidFill>
              </a:rPr>
              <a:t>: New Platform Opportunities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00B050"/>
                </a:solidFill>
              </a:rPr>
              <a:t>Virtual Reality: Oculus top of my VR Leaderboard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00B050"/>
                </a:solidFill>
              </a:rPr>
              <a:t>Deepen Instagram (400m MAU), WhatsApp integration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00B050"/>
                </a:solidFill>
              </a:rPr>
              <a:t>Exploit “walled garden” of search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00B050"/>
                </a:solidFill>
              </a:rPr>
              <a:t>Substantial online video opportunity (100m hours watched daily now)</a:t>
            </a:r>
          </a:p>
        </p:txBody>
      </p:sp>
      <p:sp>
        <p:nvSpPr>
          <p:cNvPr id="24" name="Oval 23"/>
          <p:cNvSpPr/>
          <p:nvPr/>
        </p:nvSpPr>
        <p:spPr>
          <a:xfrm>
            <a:off x="1905000" y="36423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" y="2743200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FB is only </a:t>
            </a:r>
          </a:p>
          <a:p>
            <a:pPr algn="ctr"/>
            <a:r>
              <a:rPr lang="en-US" i="1" dirty="0" smtClean="0"/>
              <a:t>about here</a:t>
            </a:r>
            <a:endParaRPr lang="en-US" i="1" dirty="0"/>
          </a:p>
        </p:txBody>
      </p:sp>
      <p:cxnSp>
        <p:nvCxnSpPr>
          <p:cNvPr id="27" name="Straight Arrow Connector 26"/>
          <p:cNvCxnSpPr>
            <a:stCxn id="25" idx="2"/>
          </p:cNvCxnSpPr>
          <p:nvPr/>
        </p:nvCxnSpPr>
        <p:spPr>
          <a:xfrm>
            <a:off x="1060891" y="3389531"/>
            <a:ext cx="767909" cy="252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6553200"/>
            <a:ext cx="2066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Illustrative, not drawn to scale</a:t>
            </a:r>
            <a:endParaRPr lang="en-US" sz="1200" i="1" dirty="0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572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13238"/>
            <a:ext cx="3776340" cy="353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Stage I: Nearing an End. Device, FB Penetration High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642556"/>
            <a:ext cx="17892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Source: FB, </a:t>
            </a:r>
            <a:r>
              <a:rPr lang="en-US" sz="800" dirty="0" smtClean="0"/>
              <a:t>IDC, Gartner, my </a:t>
            </a:r>
            <a:r>
              <a:rPr lang="en-US" sz="800" dirty="0" smtClean="0"/>
              <a:t>estimates</a:t>
            </a:r>
            <a:endParaRPr lang="en-US" sz="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6019800" cy="2284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914400"/>
            <a:ext cx="1828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1143000"/>
            <a:ext cx="152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37293" y="2814935"/>
            <a:ext cx="4049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Extremely High Mobile Penetration Has Stabilized</a:t>
            </a:r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000" dirty="0" smtClean="0">
                <a:solidFill>
                  <a:prstClr val="black"/>
                </a:solidFill>
              </a:rPr>
              <a:t>FB Mobile Users as a Share of Estimated Global Smartphone Installed Base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2819400"/>
            <a:ext cx="3559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User Growth Continues, Some Reacceleration</a:t>
            </a:r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000" dirty="0" smtClean="0">
                <a:solidFill>
                  <a:prstClr val="black"/>
                </a:solidFill>
              </a:rPr>
              <a:t>Monthly Active Users (MAU)</a:t>
            </a:r>
            <a:endParaRPr lang="en-US" sz="1000" dirty="0">
              <a:solidFill>
                <a:prstClr val="black"/>
              </a:solidFill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28" y="3235010"/>
            <a:ext cx="3758172" cy="347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38540" y="672405"/>
            <a:ext cx="29292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prstClr val="black"/>
                </a:solidFill>
              </a:rPr>
              <a:t>The market is becoming saturated as the world is running out of people without a smartphone, tablet or PC that can afford one, and FB’s penetration </a:t>
            </a:r>
            <a:r>
              <a:rPr lang="en-US" sz="1400" dirty="0" smtClean="0">
                <a:solidFill>
                  <a:prstClr val="black"/>
                </a:solidFill>
              </a:rPr>
              <a:t>is nearing </a:t>
            </a:r>
            <a:r>
              <a:rPr lang="en-US" sz="1400" dirty="0">
                <a:solidFill>
                  <a:prstClr val="black"/>
                </a:solidFill>
              </a:rPr>
              <a:t>saturation among those users. 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850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42556"/>
            <a:ext cx="6222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Source: </a:t>
            </a:r>
            <a:r>
              <a:rPr lang="en-US" sz="800" dirty="0" smtClean="0">
                <a:solidFill>
                  <a:prstClr val="black"/>
                </a:solidFill>
              </a:rPr>
              <a:t>FB</a:t>
            </a:r>
            <a:endParaRPr lang="en-US" sz="800" dirty="0">
              <a:solidFill>
                <a:prstClr val="black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4173673" cy="390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8600" y="2202779"/>
            <a:ext cx="417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Intensity Increases Are Slowing, But Still Grows Higher</a:t>
            </a:r>
          </a:p>
          <a:p>
            <a:r>
              <a:rPr lang="en-US" sz="1000" dirty="0" smtClean="0"/>
              <a:t>DAU/MAU</a:t>
            </a:r>
            <a:endParaRPr lang="en-US" sz="10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…But Intensity Mitigates, </a:t>
            </a:r>
            <a:r>
              <a:rPr lang="en-US" sz="3200" b="1" dirty="0">
                <a:solidFill>
                  <a:srgbClr val="E28700"/>
                </a:solidFill>
                <a:latin typeface="+mn-lt"/>
                <a:ea typeface="+mn-ea"/>
                <a:cs typeface="+mn-cs"/>
              </a:rPr>
              <a:t>Leading to Stage II Growth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144" y="609600"/>
            <a:ext cx="40911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Ample opportunity remains within FB’s users to drive </a:t>
            </a:r>
            <a:r>
              <a:rPr lang="en-US" sz="1400" dirty="0"/>
              <a:t>more revenue. Intensity of use continues to rise, with nearly 80% of domestic monthly users active daily, and nearly 2/3 internationally. FB faces more competition in international markets, but should be able to </a:t>
            </a:r>
            <a:r>
              <a:rPr lang="en-US" sz="1400" dirty="0" smtClean="0"/>
              <a:t>continue to grow </a:t>
            </a:r>
            <a:r>
              <a:rPr lang="en-US" sz="1400" dirty="0"/>
              <a:t>user activity.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49701" y="572631"/>
            <a:ext cx="444190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Near-term growth drivers: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Ad supply (users, more spaces, minutes) and demand (2.5m small businesses) are growing. Price/ad up 21% y/y in 4Q, impressions +29% y/y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Aggressive, constantly introducing new ad products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Shopping/’buy’ buttons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Instagram ads increasing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Oculus launch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Analytics/brand measurement, “Brand Awareness Optimization”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200400" y="6492875"/>
            <a:ext cx="2895600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620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E28700"/>
                </a:solidFill>
                <a:latin typeface="+mn-lt"/>
                <a:ea typeface="+mn-ea"/>
                <a:cs typeface="+mn-cs"/>
              </a:rPr>
              <a:t>Stage II: Monetization Improves, ARPU Accelerates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4" y="2286001"/>
            <a:ext cx="4540616" cy="424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00535"/>
            <a:ext cx="4693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$41 Annual Domestic ARPU Drives Growth, Int’l Opportunity</a:t>
            </a:r>
          </a:p>
          <a:p>
            <a:r>
              <a:rPr lang="en-US" sz="1000" dirty="0" smtClean="0"/>
              <a:t>ARPU, 4QT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642556"/>
            <a:ext cx="6222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Source: FB</a:t>
            </a:r>
            <a:endParaRPr lang="en-US" sz="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52936"/>
            <a:ext cx="4410723" cy="412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79584" y="1905000"/>
            <a:ext cx="3771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ARPU Growth Reaccelerates Across Geographies</a:t>
            </a:r>
          </a:p>
          <a:p>
            <a:r>
              <a:rPr lang="en-US" sz="1000" dirty="0" smtClean="0"/>
              <a:t>Y/Y Growth in ARPU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585" y="659249"/>
            <a:ext cx="88840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Monetization is improving as FB continues to introduce new and better ad products, analytics, and even moves to third-party ads (FAN)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Improvements have led to a reacceleration in ARPU in recent quarters. ARPU is now growing 50% y/y domestically, and &gt;30% globally. While the International ARPU won’t equal domestic, there is opportunity to narrow the gap in out years, especially as domestic growth slows. </a:t>
            </a:r>
            <a:endParaRPr lang="en-US" sz="1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383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Stage III: Virtual </a:t>
            </a:r>
            <a:r>
              <a:rPr lang="en-US" sz="32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Reality as a Strong </a:t>
            </a:r>
            <a:r>
              <a:rPr lang="en-US" sz="3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Growth </a:t>
            </a:r>
            <a:r>
              <a:rPr lang="en-US" sz="32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Driver</a:t>
            </a:r>
            <a:endParaRPr lang="en-US" sz="3200" b="1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2514600"/>
          </a:xfrm>
        </p:spPr>
        <p:txBody>
          <a:bodyPr>
            <a:noAutofit/>
          </a:bodyPr>
          <a:lstStyle/>
          <a:p>
            <a:r>
              <a:rPr lang="en-US" sz="1400" dirty="0" smtClean="0"/>
              <a:t>Virtual reality (VR) is more than just gaming, it is a platform with enormous potential for conveying and interacting with information across many large markets: Communication, Enterprise, Real Estate, Education, Health Care and many more. </a:t>
            </a:r>
          </a:p>
          <a:p>
            <a:r>
              <a:rPr lang="en-US" sz="1400" dirty="0" smtClean="0"/>
              <a:t>Gaming will be central monetization point and drive eyeball share in the early going, but presents enormous potential for social networking/communication/sharing. VR is now emerging, but enthusiasm should be tempered for 1.0 versions that fail to adequately capture VR’s potential.</a:t>
            </a:r>
          </a:p>
          <a:p>
            <a:r>
              <a:rPr lang="en-US" sz="1400" dirty="0" smtClean="0"/>
              <a:t>In 2016, I forecast 9m VR units for the market, with high growth potential. While SNE’s PS VR is underappreciated and has an advantage in Year 1 </a:t>
            </a:r>
            <a:r>
              <a:rPr lang="en-US" sz="1400" dirty="0"/>
              <a:t>(</a:t>
            </a:r>
            <a:r>
              <a:rPr lang="en-US" sz="1400" dirty="0" smtClean="0"/>
              <a:t>installed base, gaming strength, cost), longer-term, FB’s Oculus has better product, vendor tie-ins (MSFT, Samsung), declining price, and social network backing.</a:t>
            </a:r>
          </a:p>
          <a:p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1757483"/>
              </p:ext>
            </p:extLst>
          </p:nvPr>
        </p:nvGraphicFramePr>
        <p:xfrm>
          <a:off x="152400" y="3230372"/>
          <a:ext cx="8686800" cy="3475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772400"/>
              </a:tblGrid>
              <a:tr h="320294">
                <a:tc gridSpan="2">
                  <a:txBody>
                    <a:bodyPr/>
                    <a:lstStyle/>
                    <a:p>
                      <a:r>
                        <a:rPr lang="en-US" sz="1400" dirty="0" err="1" smtClean="0"/>
                        <a:t>Swierczek’s</a:t>
                      </a:r>
                      <a:r>
                        <a:rPr lang="en-US" sz="1400" dirty="0" smtClean="0"/>
                        <a:t> Virtual Reality Leaderboard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409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Leaders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b="1" dirty="0" smtClean="0"/>
                        <a:t>FB (Oculus) </a:t>
                      </a:r>
                      <a:r>
                        <a:rPr lang="en-US" sz="1200" dirty="0" smtClean="0"/>
                        <a:t>– Leading SW platform. Competitors playing catch-up. </a:t>
                      </a:r>
                      <a:r>
                        <a:rPr lang="en-US" sz="1200" dirty="0" smtClean="0"/>
                        <a:t>March</a:t>
                      </a:r>
                      <a:r>
                        <a:rPr lang="en-US" sz="1200" baseline="0" dirty="0" smtClean="0"/>
                        <a:t> r</a:t>
                      </a:r>
                      <a:r>
                        <a:rPr lang="en-US" sz="1200" dirty="0" smtClean="0"/>
                        <a:t>elease plagued by delays.  </a:t>
                      </a:r>
                      <a:r>
                        <a:rPr lang="en-US" sz="1200" dirty="0" smtClean="0"/>
                        <a:t>$599 price plus ~$1000 PC</a:t>
                      </a:r>
                      <a:r>
                        <a:rPr lang="en-US" sz="1200" baseline="0" dirty="0" smtClean="0"/>
                        <a:t> t</a:t>
                      </a:r>
                      <a:r>
                        <a:rPr lang="en-US" sz="1200" dirty="0" smtClean="0"/>
                        <a:t>oo expensive. Est 1m units. Short-term hurdles: PC-cost, non-gaming co. Future Xbox-device? Tie-ins</a:t>
                      </a:r>
                      <a:r>
                        <a:rPr lang="en-US" sz="1200" baseline="0" dirty="0" smtClean="0"/>
                        <a:t> with Samsung, MSFT. </a:t>
                      </a:r>
                      <a:r>
                        <a:rPr lang="en-US" sz="1200" baseline="0" dirty="0" smtClean="0"/>
                        <a:t> Touch controller delayed as well. </a:t>
                      </a:r>
                      <a:endParaRPr lang="en-US" sz="1200" baseline="0" dirty="0" smtClean="0"/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b="1" dirty="0" smtClean="0"/>
                        <a:t>SNE </a:t>
                      </a:r>
                      <a:r>
                        <a:rPr lang="en-US" sz="1200" dirty="0" smtClean="0"/>
                        <a:t>– Gaming focus with strong base. Media assets. Unveiled early. 1H16 release? </a:t>
                      </a:r>
                      <a:r>
                        <a:rPr lang="en-US" sz="1200" dirty="0" smtClean="0"/>
                        <a:t>$</a:t>
                      </a:r>
                      <a:r>
                        <a:rPr lang="en-US" sz="1200" dirty="0" smtClean="0"/>
                        <a:t>399 </a:t>
                      </a:r>
                      <a:r>
                        <a:rPr lang="en-US" sz="1200" dirty="0" smtClean="0"/>
                        <a:t>price inline with expectations, but October release much later than previously expected.  Expect &gt;1m units. Underappreciated </a:t>
                      </a:r>
                      <a:r>
                        <a:rPr lang="en-US" sz="1200" dirty="0" smtClean="0"/>
                        <a:t>by Street: installed base, gaming co, cheaper all-in cost.</a:t>
                      </a:r>
                      <a:r>
                        <a:rPr lang="en-US" sz="1200" baseline="0" dirty="0" smtClean="0"/>
                        <a:t> Will lead early, but Oculus better long-term.</a:t>
                      </a:r>
                      <a:endParaRPr lang="en-US" sz="1200" dirty="0" smtClean="0"/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b="1" dirty="0" smtClean="0"/>
                        <a:t>Valve/HTC </a:t>
                      </a:r>
                      <a:r>
                        <a:rPr lang="en-US" sz="1200" dirty="0" smtClean="0"/>
                        <a:t>– Rave reviews, but likely to stay true to gaming niche. $799 price &amp; April launch. Estimate &lt;1m units in ’16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b="1" dirty="0" smtClean="0"/>
                        <a:t>GOOGL </a:t>
                      </a:r>
                      <a:r>
                        <a:rPr lang="en-US" sz="1200" dirty="0" smtClean="0"/>
                        <a:t>– Will cast a wider net: Glass 2.0, Magic Leap investment, Android base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b="1" dirty="0" smtClean="0"/>
                        <a:t>MSFT </a:t>
                      </a:r>
                      <a:r>
                        <a:rPr lang="en-US" sz="1200" dirty="0" smtClean="0"/>
                        <a:t>– HoloLens in AR. AR may have a higher ceiling. Kinect a strong asset. Xbox #2 to SNE in console. Win 10 support helps, especially with Oculus Xbox controller and Valve. Likely very expensive initially ($3k SDK). Untethered is key.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b="1" dirty="0" smtClean="0"/>
                        <a:t>Samsung </a:t>
                      </a:r>
                      <a:r>
                        <a:rPr lang="en-US" sz="1200" dirty="0" smtClean="0"/>
                        <a:t>–  Smartphone HMDs (Gear VR) are entry level,</a:t>
                      </a:r>
                      <a:r>
                        <a:rPr lang="en-US" sz="1200" baseline="0" dirty="0" smtClean="0"/>
                        <a:t> not captivating</a:t>
                      </a:r>
                      <a:r>
                        <a:rPr lang="en-US" sz="1200" dirty="0" smtClean="0"/>
                        <a:t>. HW-only is tough. Price drop to $99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883">
                <a:tc rowSpan="3">
                  <a:txBody>
                    <a:bodyPr/>
                    <a:lstStyle/>
                    <a:p>
                      <a:r>
                        <a:rPr lang="en-US" sz="1200" b="1" dirty="0" smtClean="0"/>
                        <a:t>Other Contenders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AAPL</a:t>
                      </a:r>
                      <a:r>
                        <a:rPr lang="en-US" sz="1200" dirty="0" smtClean="0"/>
                        <a:t> – Likely working on something. Can’t ignore. Defend/protect ecosystem. Acquisitions</a:t>
                      </a:r>
                      <a:r>
                        <a:rPr lang="en-US" sz="1200" baseline="0" dirty="0" smtClean="0"/>
                        <a:t>: </a:t>
                      </a:r>
                      <a:r>
                        <a:rPr lang="en-US" sz="1200" baseline="0" dirty="0" err="1" smtClean="0"/>
                        <a:t>Metaio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FlyBy</a:t>
                      </a:r>
                      <a:r>
                        <a:rPr lang="en-US" sz="1200" baseline="0" dirty="0" smtClean="0"/>
                        <a:t> Media, </a:t>
                      </a:r>
                      <a:r>
                        <a:rPr lang="en-US" sz="1200" baseline="0" dirty="0" err="1" smtClean="0"/>
                        <a:t>Faceshift</a:t>
                      </a:r>
                      <a:r>
                        <a:rPr lang="en-US" sz="1200" baseline="0" dirty="0" smtClean="0"/>
                        <a:t>, expert hires</a:t>
                      </a:r>
                      <a:endParaRPr 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69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Nintendo</a:t>
                      </a:r>
                      <a:r>
                        <a:rPr lang="en-US" sz="1200" dirty="0" smtClean="0"/>
                        <a:t> – Long history in VR gaming. Should put experience to work.</a:t>
                      </a:r>
                      <a:r>
                        <a:rPr lang="en-US" sz="1200" baseline="0" dirty="0" smtClean="0"/>
                        <a:t> Waiting on NX</a:t>
                      </a:r>
                      <a:endParaRPr 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02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AMZN</a:t>
                      </a:r>
                      <a:r>
                        <a:rPr lang="en-US" sz="1200" dirty="0" smtClean="0"/>
                        <a:t> – Wants Prime ecosystem. Huge VR/AR potential in consumer retail core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2667000"/>
            <a:ext cx="40957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Virtual reality can become </a:t>
            </a:r>
            <a:r>
              <a:rPr lang="en-US" sz="1400" dirty="0" smtClean="0">
                <a:effectLst/>
              </a:rPr>
              <a:t>“the most social platform.”</a:t>
            </a:r>
          </a:p>
          <a:p>
            <a:r>
              <a:rPr lang="en-US" sz="1400" dirty="0" smtClean="0"/>
              <a:t>- Mark Zuckerberg, FB CEO at  MWC 2/21/16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FCF Valuation Analysis Yields $130 Target</a:t>
            </a:r>
            <a:endParaRPr lang="en-US" sz="3200" b="1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533400"/>
            <a:ext cx="82677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90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11851</TotalTime>
  <Words>1399</Words>
  <Application>Microsoft Office PowerPoint</Application>
  <PresentationFormat>On-screen Show (4:3)</PresentationFormat>
  <Paragraphs>108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FB, BUY, $130 Target Price  April 18, 2016</vt:lpstr>
      <vt:lpstr>FB: The Bull Case</vt:lpstr>
      <vt:lpstr>Risk Exists, But Trumped By Opportunities</vt:lpstr>
      <vt:lpstr>Much More Growth To Come</vt:lpstr>
      <vt:lpstr>Stage I: Nearing an End. Device, FB Penetration High</vt:lpstr>
      <vt:lpstr>…But Intensity Mitigates, Leading to Stage II Growth</vt:lpstr>
      <vt:lpstr>Stage II: Monetization Improves, ARPU Accelerates</vt:lpstr>
      <vt:lpstr>Stage III: Virtual Reality as a Strong Growth Driver</vt:lpstr>
      <vt:lpstr>FCF Valuation Analysis Yields $130 Target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FB: BUY</dc:title>
  <dc:creator>Michael Swierczek</dc:creator>
  <cp:lastModifiedBy>Courtney</cp:lastModifiedBy>
  <cp:revision>77</cp:revision>
  <cp:lastPrinted>2016-02-26T00:59:52Z</cp:lastPrinted>
  <dcterms:created xsi:type="dcterms:W3CDTF">2016-02-20T19:47:19Z</dcterms:created>
  <dcterms:modified xsi:type="dcterms:W3CDTF">2016-04-19T02:12:24Z</dcterms:modified>
</cp:coreProperties>
</file>