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63" r:id="rId4"/>
    <p:sldId id="258" r:id="rId5"/>
    <p:sldId id="259" r:id="rId6"/>
    <p:sldId id="260" r:id="rId7"/>
    <p:sldId id="262" r:id="rId8"/>
    <p:sldId id="264" r:id="rId9"/>
    <p:sldId id="261" r:id="rId10"/>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445"/>
    <p:restoredTop sz="94666"/>
  </p:normalViewPr>
  <p:slideViewPr>
    <p:cSldViewPr snapToGrid="0" snapToObjects="1">
      <p:cViewPr>
        <p:scale>
          <a:sx n="74" d="100"/>
          <a:sy n="74" d="100"/>
        </p:scale>
        <p:origin x="14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henryfudge/Desktop/Seeking%20alpha%20pieces%20/biostar%20pharmaceuticals/financials%20bspm.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henryfudge/Desktop/Seeking%20alpha%20pieces%20/biostar%20pharmaceuticals/financials%20bspm.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henryfudge/Desktop/Seeking%20alpha%20pieces%20/biostar%20pharmaceuticals/PRICE%20MOVEMENT%20BSPM.csv"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henryfudge/Desktop/Seeking%20alpha%20pieces%20/biostar%20pharmaceuticals/PRICE%20MOVEMENT%20BSPM.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aseline="0">
                <a:latin typeface="Century Gothic" charset="0"/>
              </a:rPr>
              <a:t>revenues BSPM ($m)</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revenues BSPM ($m)</c:v>
                </c:pt>
              </c:strCache>
            </c:strRef>
          </c:tx>
          <c:spPr>
            <a:ln w="28575" cap="rnd">
              <a:solidFill>
                <a:schemeClr val="tx1">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mmm\-yy</c:formatCode>
                <c:ptCount val="4"/>
                <c:pt idx="0">
                  <c:v>41244.0</c:v>
                </c:pt>
                <c:pt idx="1">
                  <c:v>41609.0</c:v>
                </c:pt>
                <c:pt idx="2">
                  <c:v>41974.0</c:v>
                </c:pt>
                <c:pt idx="3">
                  <c:v>42339.0</c:v>
                </c:pt>
              </c:numCache>
            </c:numRef>
          </c:cat>
          <c:val>
            <c:numRef>
              <c:f>Sheet1!$B$2:$B$5</c:f>
              <c:numCache>
                <c:formatCode>General</c:formatCode>
                <c:ptCount val="4"/>
                <c:pt idx="0">
                  <c:v>49.32</c:v>
                </c:pt>
                <c:pt idx="1">
                  <c:v>52.73</c:v>
                </c:pt>
                <c:pt idx="2">
                  <c:v>61.42</c:v>
                </c:pt>
                <c:pt idx="3">
                  <c:v>27.13</c:v>
                </c:pt>
              </c:numCache>
            </c:numRef>
          </c:val>
          <c:smooth val="0"/>
        </c:ser>
        <c:dLbls>
          <c:showLegendKey val="0"/>
          <c:showVal val="0"/>
          <c:showCatName val="0"/>
          <c:showSerName val="0"/>
          <c:showPercent val="0"/>
          <c:showBubbleSize val="0"/>
        </c:dLbls>
        <c:smooth val="0"/>
        <c:axId val="2123298112"/>
        <c:axId val="2123296720"/>
      </c:lineChart>
      <c:dateAx>
        <c:axId val="212329811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charset="0"/>
                <a:ea typeface="+mn-ea"/>
                <a:cs typeface="+mn-cs"/>
              </a:defRPr>
            </a:pPr>
            <a:endParaRPr lang="en-US"/>
          </a:p>
        </c:txPr>
        <c:crossAx val="2123296720"/>
        <c:crosses val="autoZero"/>
        <c:auto val="1"/>
        <c:lblOffset val="100"/>
        <c:baseTimeUnit val="years"/>
      </c:dateAx>
      <c:valAx>
        <c:axId val="2123296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298112"/>
        <c:crosses val="autoZero"/>
        <c:crossBetween val="between"/>
      </c:valAx>
      <c:spPr>
        <a:noFill/>
        <a:ln>
          <a:noFill/>
        </a:ln>
        <a:effectLst/>
      </c:spPr>
    </c:plotArea>
    <c:plotVisOnly val="1"/>
    <c:dispBlanksAs val="gap"/>
    <c:showDLblsOverMax val="0"/>
  </c:chart>
  <c:spPr>
    <a:solidFill>
      <a:schemeClr val="bg1">
        <a:lumMod val="95000"/>
      </a:schemeClr>
    </a:solidFill>
    <a:ln w="12700" cap="rnd" cmpd="sng" algn="ctr">
      <a:solidFill>
        <a:schemeClr val="tx1">
          <a:lumMod val="50000"/>
          <a:lumOff val="50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Sheet1!$B$11</c:f>
              <c:strCache>
                <c:ptCount val="1"/>
                <c:pt idx="0">
                  <c:v>ROIC (%)</c:v>
                </c:pt>
              </c:strCache>
            </c:strRef>
          </c:tx>
          <c:spPr>
            <a:ln w="19050" cap="rnd">
              <a:solidFill>
                <a:schemeClr val="tx1">
                  <a:lumMod val="65000"/>
                  <a:lumOff val="35000"/>
                </a:schemeClr>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Sheet1!$A$12:$A$16</c:f>
              <c:numCache>
                <c:formatCode>mmm\-yy</c:formatCode>
                <c:ptCount val="5"/>
                <c:pt idx="0">
                  <c:v>40878.0</c:v>
                </c:pt>
                <c:pt idx="1">
                  <c:v>41244.0</c:v>
                </c:pt>
                <c:pt idx="2">
                  <c:v>41609.0</c:v>
                </c:pt>
                <c:pt idx="3">
                  <c:v>41974.0</c:v>
                </c:pt>
                <c:pt idx="4">
                  <c:v>42339.0</c:v>
                </c:pt>
              </c:numCache>
            </c:numRef>
          </c:xVal>
          <c:yVal>
            <c:numRef>
              <c:f>Sheet1!$B$12:$B$16</c:f>
              <c:numCache>
                <c:formatCode>General</c:formatCode>
                <c:ptCount val="5"/>
                <c:pt idx="0">
                  <c:v>23.04</c:v>
                </c:pt>
                <c:pt idx="1">
                  <c:v>-36.08</c:v>
                </c:pt>
                <c:pt idx="2">
                  <c:v>0.27</c:v>
                </c:pt>
                <c:pt idx="3">
                  <c:v>-6.08</c:v>
                </c:pt>
                <c:pt idx="4">
                  <c:v>-41.54</c:v>
                </c:pt>
              </c:numCache>
            </c:numRef>
          </c:yVal>
          <c:smooth val="0"/>
        </c:ser>
        <c:dLbls>
          <c:showLegendKey val="0"/>
          <c:showVal val="0"/>
          <c:showCatName val="0"/>
          <c:showSerName val="0"/>
          <c:showPercent val="0"/>
          <c:showBubbleSize val="0"/>
        </c:dLbls>
        <c:axId val="2126299216"/>
        <c:axId val="2126302752"/>
      </c:scatterChart>
      <c:valAx>
        <c:axId val="2126299216"/>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Century Gothic" charset="0"/>
                <a:ea typeface="+mn-ea"/>
                <a:cs typeface="+mn-cs"/>
              </a:defRPr>
            </a:pPr>
            <a:endParaRPr lang="en-US"/>
          </a:p>
        </c:txPr>
        <c:crossAx val="2126302752"/>
        <c:crosses val="autoZero"/>
        <c:crossBetween val="midCat"/>
      </c:valAx>
      <c:valAx>
        <c:axId val="2126302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charset="0"/>
                <a:ea typeface="+mn-ea"/>
                <a:cs typeface="+mn-cs"/>
              </a:defRPr>
            </a:pPr>
            <a:endParaRPr lang="en-US"/>
          </a:p>
        </c:txPr>
        <c:crossAx val="2126299216"/>
        <c:crosses val="autoZero"/>
        <c:crossBetween val="midCat"/>
      </c:valAx>
      <c:spPr>
        <a:noFill/>
        <a:ln>
          <a:noFill/>
        </a:ln>
        <a:effectLst/>
      </c:spPr>
    </c:plotArea>
    <c:plotVisOnly val="1"/>
    <c:dispBlanksAs val="gap"/>
    <c:showDLblsOverMax val="0"/>
  </c:chart>
  <c:spPr>
    <a:solidFill>
      <a:schemeClr val="bg1">
        <a:lumMod val="95000"/>
      </a:schemeClr>
    </a:solidFill>
    <a:ln w="12700" cap="flat" cmpd="sng" algn="ctr">
      <a:solidFill>
        <a:schemeClr val="tx1">
          <a:lumMod val="65000"/>
          <a:lumOff val="3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baseline="0">
                <a:latin typeface="Century Gothic" charset="0"/>
              </a:rPr>
              <a:t>Adj Close BSPM</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'PRICE MOVEMENT BSPM'!$B$1</c:f>
              <c:strCache>
                <c:ptCount val="1"/>
                <c:pt idx="0">
                  <c:v>Adj Close BSPM</c:v>
                </c:pt>
              </c:strCache>
            </c:strRef>
          </c:tx>
          <c:spPr>
            <a:ln w="28575" cap="rnd">
              <a:solidFill>
                <a:schemeClr val="tx1">
                  <a:lumMod val="65000"/>
                  <a:lumOff val="35000"/>
                </a:schemeClr>
              </a:solidFill>
              <a:round/>
            </a:ln>
            <a:effectLst/>
          </c:spPr>
          <c:marker>
            <c:symbol val="none"/>
          </c:marker>
          <c:cat>
            <c:numRef>
              <c:f>'PRICE MOVEMENT BSPM'!$A$2:$A$58</c:f>
              <c:numCache>
                <c:formatCode>m/d/yy</c:formatCode>
                <c:ptCount val="57"/>
                <c:pt idx="0">
                  <c:v>42562.0</c:v>
                </c:pt>
                <c:pt idx="1">
                  <c:v>42559.0</c:v>
                </c:pt>
                <c:pt idx="2">
                  <c:v>42558.0</c:v>
                </c:pt>
                <c:pt idx="3">
                  <c:v>42557.0</c:v>
                </c:pt>
                <c:pt idx="4">
                  <c:v>42556.0</c:v>
                </c:pt>
                <c:pt idx="5">
                  <c:v>42552.0</c:v>
                </c:pt>
                <c:pt idx="6">
                  <c:v>42551.0</c:v>
                </c:pt>
                <c:pt idx="7">
                  <c:v>42550.0</c:v>
                </c:pt>
                <c:pt idx="8">
                  <c:v>42549.0</c:v>
                </c:pt>
                <c:pt idx="9">
                  <c:v>42548.0</c:v>
                </c:pt>
                <c:pt idx="10">
                  <c:v>42545.0</c:v>
                </c:pt>
                <c:pt idx="11">
                  <c:v>42544.0</c:v>
                </c:pt>
                <c:pt idx="12">
                  <c:v>42543.0</c:v>
                </c:pt>
                <c:pt idx="13">
                  <c:v>42542.0</c:v>
                </c:pt>
                <c:pt idx="14">
                  <c:v>42541.0</c:v>
                </c:pt>
                <c:pt idx="15">
                  <c:v>42538.0</c:v>
                </c:pt>
                <c:pt idx="16">
                  <c:v>42537.0</c:v>
                </c:pt>
                <c:pt idx="17">
                  <c:v>42536.0</c:v>
                </c:pt>
                <c:pt idx="18">
                  <c:v>42535.0</c:v>
                </c:pt>
                <c:pt idx="19">
                  <c:v>42534.0</c:v>
                </c:pt>
                <c:pt idx="20">
                  <c:v>42531.0</c:v>
                </c:pt>
                <c:pt idx="21">
                  <c:v>42530.0</c:v>
                </c:pt>
                <c:pt idx="22">
                  <c:v>42529.0</c:v>
                </c:pt>
                <c:pt idx="23">
                  <c:v>42528.0</c:v>
                </c:pt>
                <c:pt idx="24">
                  <c:v>42527.0</c:v>
                </c:pt>
                <c:pt idx="25">
                  <c:v>42524.0</c:v>
                </c:pt>
                <c:pt idx="26">
                  <c:v>42523.0</c:v>
                </c:pt>
                <c:pt idx="27">
                  <c:v>42522.0</c:v>
                </c:pt>
                <c:pt idx="28">
                  <c:v>42521.0</c:v>
                </c:pt>
                <c:pt idx="29">
                  <c:v>42517.0</c:v>
                </c:pt>
                <c:pt idx="30">
                  <c:v>42516.0</c:v>
                </c:pt>
                <c:pt idx="31">
                  <c:v>42515.0</c:v>
                </c:pt>
                <c:pt idx="32">
                  <c:v>42514.0</c:v>
                </c:pt>
                <c:pt idx="33">
                  <c:v>42513.0</c:v>
                </c:pt>
                <c:pt idx="34">
                  <c:v>42510.0</c:v>
                </c:pt>
                <c:pt idx="35">
                  <c:v>42509.0</c:v>
                </c:pt>
                <c:pt idx="36">
                  <c:v>42508.0</c:v>
                </c:pt>
                <c:pt idx="37">
                  <c:v>42507.0</c:v>
                </c:pt>
                <c:pt idx="38">
                  <c:v>42506.0</c:v>
                </c:pt>
                <c:pt idx="39">
                  <c:v>42503.0</c:v>
                </c:pt>
                <c:pt idx="40">
                  <c:v>42502.0</c:v>
                </c:pt>
                <c:pt idx="41">
                  <c:v>42501.0</c:v>
                </c:pt>
                <c:pt idx="42">
                  <c:v>42500.0</c:v>
                </c:pt>
                <c:pt idx="43">
                  <c:v>42499.0</c:v>
                </c:pt>
                <c:pt idx="44">
                  <c:v>42496.0</c:v>
                </c:pt>
                <c:pt idx="45">
                  <c:v>42495.0</c:v>
                </c:pt>
                <c:pt idx="46">
                  <c:v>42494.0</c:v>
                </c:pt>
                <c:pt idx="47">
                  <c:v>42493.0</c:v>
                </c:pt>
                <c:pt idx="48">
                  <c:v>42492.0</c:v>
                </c:pt>
                <c:pt idx="49">
                  <c:v>42489.0</c:v>
                </c:pt>
                <c:pt idx="50">
                  <c:v>42488.0</c:v>
                </c:pt>
                <c:pt idx="51">
                  <c:v>42487.0</c:v>
                </c:pt>
                <c:pt idx="52">
                  <c:v>42486.0</c:v>
                </c:pt>
                <c:pt idx="53">
                  <c:v>42485.0</c:v>
                </c:pt>
                <c:pt idx="54">
                  <c:v>42482.0</c:v>
                </c:pt>
                <c:pt idx="55">
                  <c:v>42481.0</c:v>
                </c:pt>
                <c:pt idx="56">
                  <c:v>42480.0</c:v>
                </c:pt>
              </c:numCache>
            </c:numRef>
          </c:cat>
          <c:val>
            <c:numRef>
              <c:f>'PRICE MOVEMENT BSPM'!$B$2:$B$58</c:f>
              <c:numCache>
                <c:formatCode>General</c:formatCode>
                <c:ptCount val="57"/>
                <c:pt idx="0">
                  <c:v>4.47</c:v>
                </c:pt>
                <c:pt idx="1">
                  <c:v>4.58</c:v>
                </c:pt>
                <c:pt idx="2">
                  <c:v>5.0</c:v>
                </c:pt>
                <c:pt idx="3">
                  <c:v>4.37</c:v>
                </c:pt>
                <c:pt idx="4">
                  <c:v>4.53</c:v>
                </c:pt>
                <c:pt idx="5">
                  <c:v>4.25</c:v>
                </c:pt>
                <c:pt idx="6">
                  <c:v>4.42</c:v>
                </c:pt>
                <c:pt idx="7">
                  <c:v>4.7</c:v>
                </c:pt>
                <c:pt idx="8">
                  <c:v>4.46</c:v>
                </c:pt>
                <c:pt idx="9">
                  <c:v>4.26</c:v>
                </c:pt>
                <c:pt idx="10">
                  <c:v>4.27</c:v>
                </c:pt>
                <c:pt idx="11">
                  <c:v>3.27</c:v>
                </c:pt>
                <c:pt idx="12">
                  <c:v>4.0</c:v>
                </c:pt>
                <c:pt idx="13">
                  <c:v>4.1</c:v>
                </c:pt>
                <c:pt idx="14">
                  <c:v>4.79</c:v>
                </c:pt>
                <c:pt idx="15">
                  <c:v>5.769999999999999</c:v>
                </c:pt>
                <c:pt idx="16">
                  <c:v>5.47</c:v>
                </c:pt>
                <c:pt idx="17">
                  <c:v>5.149999999999999</c:v>
                </c:pt>
                <c:pt idx="18">
                  <c:v>4.84</c:v>
                </c:pt>
                <c:pt idx="19">
                  <c:v>3.76</c:v>
                </c:pt>
                <c:pt idx="20">
                  <c:v>3.86</c:v>
                </c:pt>
                <c:pt idx="21">
                  <c:v>3.33</c:v>
                </c:pt>
                <c:pt idx="22">
                  <c:v>4.119999999999999</c:v>
                </c:pt>
                <c:pt idx="23">
                  <c:v>1.37</c:v>
                </c:pt>
                <c:pt idx="24">
                  <c:v>1.36</c:v>
                </c:pt>
                <c:pt idx="25">
                  <c:v>1.3</c:v>
                </c:pt>
                <c:pt idx="26">
                  <c:v>1.25</c:v>
                </c:pt>
                <c:pt idx="27">
                  <c:v>1.23</c:v>
                </c:pt>
                <c:pt idx="28">
                  <c:v>1.31</c:v>
                </c:pt>
                <c:pt idx="29">
                  <c:v>1.25</c:v>
                </c:pt>
                <c:pt idx="30">
                  <c:v>1.25</c:v>
                </c:pt>
                <c:pt idx="31">
                  <c:v>1.24</c:v>
                </c:pt>
                <c:pt idx="32">
                  <c:v>1.17</c:v>
                </c:pt>
                <c:pt idx="33">
                  <c:v>1.25</c:v>
                </c:pt>
                <c:pt idx="34">
                  <c:v>1.3</c:v>
                </c:pt>
                <c:pt idx="35">
                  <c:v>1.1</c:v>
                </c:pt>
                <c:pt idx="36">
                  <c:v>1.22</c:v>
                </c:pt>
                <c:pt idx="37">
                  <c:v>1.33</c:v>
                </c:pt>
                <c:pt idx="38">
                  <c:v>1.29</c:v>
                </c:pt>
                <c:pt idx="39">
                  <c:v>1.28</c:v>
                </c:pt>
                <c:pt idx="40">
                  <c:v>1.24</c:v>
                </c:pt>
                <c:pt idx="41">
                  <c:v>1.22</c:v>
                </c:pt>
                <c:pt idx="42">
                  <c:v>1.25</c:v>
                </c:pt>
                <c:pt idx="43">
                  <c:v>1.26</c:v>
                </c:pt>
                <c:pt idx="44">
                  <c:v>1.23</c:v>
                </c:pt>
                <c:pt idx="45">
                  <c:v>1.23</c:v>
                </c:pt>
                <c:pt idx="46">
                  <c:v>1.31</c:v>
                </c:pt>
                <c:pt idx="47">
                  <c:v>1.33</c:v>
                </c:pt>
                <c:pt idx="48">
                  <c:v>1.33</c:v>
                </c:pt>
                <c:pt idx="49">
                  <c:v>1.34</c:v>
                </c:pt>
                <c:pt idx="50">
                  <c:v>1.41</c:v>
                </c:pt>
                <c:pt idx="51">
                  <c:v>1.42</c:v>
                </c:pt>
                <c:pt idx="52">
                  <c:v>1.45</c:v>
                </c:pt>
                <c:pt idx="53">
                  <c:v>1.47</c:v>
                </c:pt>
                <c:pt idx="54">
                  <c:v>1.46</c:v>
                </c:pt>
                <c:pt idx="55">
                  <c:v>1.46</c:v>
                </c:pt>
                <c:pt idx="56">
                  <c:v>1.47</c:v>
                </c:pt>
              </c:numCache>
            </c:numRef>
          </c:val>
          <c:smooth val="0"/>
        </c:ser>
        <c:dLbls>
          <c:showLegendKey val="0"/>
          <c:showVal val="0"/>
          <c:showCatName val="0"/>
          <c:showSerName val="0"/>
          <c:showPercent val="0"/>
          <c:showBubbleSize val="0"/>
        </c:dLbls>
        <c:smooth val="0"/>
        <c:axId val="2135397840"/>
        <c:axId val="2096898912"/>
      </c:lineChart>
      <c:dateAx>
        <c:axId val="2135397840"/>
        <c:scaling>
          <c:orientation val="minMax"/>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Century Gothic" charset="0"/>
                <a:ea typeface="+mn-ea"/>
                <a:cs typeface="+mn-cs"/>
              </a:defRPr>
            </a:pPr>
            <a:endParaRPr lang="en-US"/>
          </a:p>
        </c:txPr>
        <c:crossAx val="2096898912"/>
        <c:crosses val="autoZero"/>
        <c:auto val="1"/>
        <c:lblOffset val="100"/>
        <c:baseTimeUnit val="days"/>
      </c:dateAx>
      <c:valAx>
        <c:axId val="209689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Century Gothic" charset="0"/>
                <a:ea typeface="+mn-ea"/>
                <a:cs typeface="+mn-cs"/>
              </a:defRPr>
            </a:pPr>
            <a:endParaRPr lang="en-US"/>
          </a:p>
        </c:txPr>
        <c:crossAx val="2135397840"/>
        <c:crosses val="autoZero"/>
        <c:crossBetween val="between"/>
      </c:valAx>
      <c:spPr>
        <a:noFill/>
        <a:ln>
          <a:noFill/>
        </a:ln>
        <a:effectLst/>
      </c:spPr>
    </c:plotArea>
    <c:plotVisOnly val="1"/>
    <c:dispBlanksAs val="gap"/>
    <c:showDLblsOverMax val="0"/>
  </c:chart>
  <c:spPr>
    <a:solidFill>
      <a:schemeClr val="bg2"/>
    </a:solidFill>
    <a:ln w="12700" cap="flat" cmpd="sng" algn="ctr">
      <a:solidFill>
        <a:schemeClr val="tx1">
          <a:lumMod val="65000"/>
          <a:lumOff val="3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entury Gothic" charset="0"/>
              <a:ea typeface="+mn-ea"/>
              <a:cs typeface="+mn-cs"/>
            </a:defRPr>
          </a:pPr>
          <a:endParaRPr lang="en-US"/>
        </a:p>
      </c:txPr>
    </c:title>
    <c:autoTitleDeleted val="0"/>
    <c:plotArea>
      <c:layout/>
      <c:barChart>
        <c:barDir val="col"/>
        <c:grouping val="clustered"/>
        <c:varyColors val="0"/>
        <c:ser>
          <c:idx val="0"/>
          <c:order val="0"/>
          <c:tx>
            <c:strRef>
              <c:f>'PRICE MOVEMENT BSPM'!$H$1</c:f>
              <c:strCache>
                <c:ptCount val="1"/>
                <c:pt idx="0">
                  <c:v>Volume</c:v>
                </c:pt>
              </c:strCache>
            </c:strRef>
          </c:tx>
          <c:spPr>
            <a:solidFill>
              <a:schemeClr val="tx1">
                <a:lumMod val="50000"/>
                <a:lumOff val="50000"/>
              </a:schemeClr>
            </a:solidFill>
            <a:ln>
              <a:solidFill>
                <a:schemeClr val="tx1">
                  <a:lumMod val="65000"/>
                  <a:lumOff val="35000"/>
                </a:schemeClr>
              </a:solidFill>
            </a:ln>
            <a:effectLst/>
          </c:spPr>
          <c:invertIfNegative val="0"/>
          <c:cat>
            <c:numRef>
              <c:f>'PRICE MOVEMENT BSPM'!$G$2:$G$58</c:f>
              <c:numCache>
                <c:formatCode>m/d/yy</c:formatCode>
                <c:ptCount val="57"/>
                <c:pt idx="0">
                  <c:v>42562.0</c:v>
                </c:pt>
                <c:pt idx="1">
                  <c:v>42559.0</c:v>
                </c:pt>
                <c:pt idx="2">
                  <c:v>42558.0</c:v>
                </c:pt>
                <c:pt idx="3">
                  <c:v>42557.0</c:v>
                </c:pt>
                <c:pt idx="4">
                  <c:v>42556.0</c:v>
                </c:pt>
                <c:pt idx="5">
                  <c:v>42552.0</c:v>
                </c:pt>
                <c:pt idx="6">
                  <c:v>42551.0</c:v>
                </c:pt>
                <c:pt idx="7">
                  <c:v>42550.0</c:v>
                </c:pt>
                <c:pt idx="8">
                  <c:v>42549.0</c:v>
                </c:pt>
                <c:pt idx="9">
                  <c:v>42548.0</c:v>
                </c:pt>
                <c:pt idx="10">
                  <c:v>42545.0</c:v>
                </c:pt>
                <c:pt idx="11">
                  <c:v>42544.0</c:v>
                </c:pt>
                <c:pt idx="12">
                  <c:v>42543.0</c:v>
                </c:pt>
                <c:pt idx="13">
                  <c:v>42542.0</c:v>
                </c:pt>
                <c:pt idx="14">
                  <c:v>42541.0</c:v>
                </c:pt>
                <c:pt idx="15">
                  <c:v>42538.0</c:v>
                </c:pt>
                <c:pt idx="16">
                  <c:v>42537.0</c:v>
                </c:pt>
                <c:pt idx="17">
                  <c:v>42536.0</c:v>
                </c:pt>
                <c:pt idx="18">
                  <c:v>42535.0</c:v>
                </c:pt>
                <c:pt idx="19">
                  <c:v>42534.0</c:v>
                </c:pt>
                <c:pt idx="20">
                  <c:v>42531.0</c:v>
                </c:pt>
                <c:pt idx="21">
                  <c:v>42530.0</c:v>
                </c:pt>
                <c:pt idx="22">
                  <c:v>42529.0</c:v>
                </c:pt>
                <c:pt idx="23">
                  <c:v>42528.0</c:v>
                </c:pt>
                <c:pt idx="24">
                  <c:v>42527.0</c:v>
                </c:pt>
                <c:pt idx="25">
                  <c:v>42524.0</c:v>
                </c:pt>
                <c:pt idx="26">
                  <c:v>42523.0</c:v>
                </c:pt>
                <c:pt idx="27">
                  <c:v>42522.0</c:v>
                </c:pt>
                <c:pt idx="28">
                  <c:v>42521.0</c:v>
                </c:pt>
                <c:pt idx="29">
                  <c:v>42517.0</c:v>
                </c:pt>
                <c:pt idx="30">
                  <c:v>42516.0</c:v>
                </c:pt>
                <c:pt idx="31">
                  <c:v>42515.0</c:v>
                </c:pt>
                <c:pt idx="32">
                  <c:v>42514.0</c:v>
                </c:pt>
                <c:pt idx="33">
                  <c:v>42513.0</c:v>
                </c:pt>
                <c:pt idx="34">
                  <c:v>42510.0</c:v>
                </c:pt>
                <c:pt idx="35">
                  <c:v>42509.0</c:v>
                </c:pt>
                <c:pt idx="36">
                  <c:v>42508.0</c:v>
                </c:pt>
                <c:pt idx="37">
                  <c:v>42507.0</c:v>
                </c:pt>
                <c:pt idx="38">
                  <c:v>42506.0</c:v>
                </c:pt>
                <c:pt idx="39">
                  <c:v>42503.0</c:v>
                </c:pt>
                <c:pt idx="40">
                  <c:v>42502.0</c:v>
                </c:pt>
                <c:pt idx="41">
                  <c:v>42501.0</c:v>
                </c:pt>
                <c:pt idx="42">
                  <c:v>42500.0</c:v>
                </c:pt>
                <c:pt idx="43">
                  <c:v>42499.0</c:v>
                </c:pt>
                <c:pt idx="44">
                  <c:v>42496.0</c:v>
                </c:pt>
                <c:pt idx="45">
                  <c:v>42495.0</c:v>
                </c:pt>
                <c:pt idx="46">
                  <c:v>42494.0</c:v>
                </c:pt>
                <c:pt idx="47">
                  <c:v>42493.0</c:v>
                </c:pt>
                <c:pt idx="48">
                  <c:v>42492.0</c:v>
                </c:pt>
                <c:pt idx="49">
                  <c:v>42489.0</c:v>
                </c:pt>
                <c:pt idx="50">
                  <c:v>42488.0</c:v>
                </c:pt>
                <c:pt idx="51">
                  <c:v>42487.0</c:v>
                </c:pt>
                <c:pt idx="52">
                  <c:v>42486.0</c:v>
                </c:pt>
                <c:pt idx="53">
                  <c:v>42485.0</c:v>
                </c:pt>
                <c:pt idx="54">
                  <c:v>42482.0</c:v>
                </c:pt>
                <c:pt idx="55">
                  <c:v>42481.0</c:v>
                </c:pt>
                <c:pt idx="56">
                  <c:v>42480.0</c:v>
                </c:pt>
              </c:numCache>
            </c:numRef>
          </c:cat>
          <c:val>
            <c:numRef>
              <c:f>'PRICE MOVEMENT BSPM'!$H$2:$H$58</c:f>
              <c:numCache>
                <c:formatCode>General</c:formatCode>
                <c:ptCount val="57"/>
                <c:pt idx="0">
                  <c:v>393700.0</c:v>
                </c:pt>
                <c:pt idx="1">
                  <c:v>1.7268E6</c:v>
                </c:pt>
                <c:pt idx="2">
                  <c:v>2.0702E6</c:v>
                </c:pt>
                <c:pt idx="3">
                  <c:v>842700.0</c:v>
                </c:pt>
                <c:pt idx="4">
                  <c:v>662800.0</c:v>
                </c:pt>
                <c:pt idx="5">
                  <c:v>1.136E6</c:v>
                </c:pt>
                <c:pt idx="6">
                  <c:v>1.4554E6</c:v>
                </c:pt>
                <c:pt idx="7">
                  <c:v>4.5313E6</c:v>
                </c:pt>
                <c:pt idx="8">
                  <c:v>1.7739E6</c:v>
                </c:pt>
                <c:pt idx="9">
                  <c:v>3.6779E6</c:v>
                </c:pt>
                <c:pt idx="10">
                  <c:v>8.6353E6</c:v>
                </c:pt>
                <c:pt idx="11">
                  <c:v>389300.0</c:v>
                </c:pt>
                <c:pt idx="12">
                  <c:v>268800.0</c:v>
                </c:pt>
                <c:pt idx="13">
                  <c:v>608500.0</c:v>
                </c:pt>
                <c:pt idx="14">
                  <c:v>910800.0</c:v>
                </c:pt>
                <c:pt idx="15">
                  <c:v>3.2109E6</c:v>
                </c:pt>
                <c:pt idx="16">
                  <c:v>3.8062E6</c:v>
                </c:pt>
                <c:pt idx="17">
                  <c:v>5.1587E6</c:v>
                </c:pt>
                <c:pt idx="18">
                  <c:v>4.3547E6</c:v>
                </c:pt>
                <c:pt idx="19">
                  <c:v>166100.0</c:v>
                </c:pt>
                <c:pt idx="20">
                  <c:v>1.6243E6</c:v>
                </c:pt>
                <c:pt idx="21">
                  <c:v>2.0428E6</c:v>
                </c:pt>
                <c:pt idx="22">
                  <c:v>1.0782E7</c:v>
                </c:pt>
                <c:pt idx="23">
                  <c:v>6400.0</c:v>
                </c:pt>
                <c:pt idx="24">
                  <c:v>7000.0</c:v>
                </c:pt>
                <c:pt idx="25">
                  <c:v>11400.0</c:v>
                </c:pt>
                <c:pt idx="26">
                  <c:v>3600.0</c:v>
                </c:pt>
                <c:pt idx="27">
                  <c:v>4000.0</c:v>
                </c:pt>
                <c:pt idx="28">
                  <c:v>3200.0</c:v>
                </c:pt>
                <c:pt idx="29">
                  <c:v>2500.0</c:v>
                </c:pt>
                <c:pt idx="30">
                  <c:v>5400.0</c:v>
                </c:pt>
                <c:pt idx="31">
                  <c:v>21600.0</c:v>
                </c:pt>
                <c:pt idx="32">
                  <c:v>8900.0</c:v>
                </c:pt>
                <c:pt idx="33">
                  <c:v>1700.0</c:v>
                </c:pt>
                <c:pt idx="34">
                  <c:v>4400.0</c:v>
                </c:pt>
                <c:pt idx="35">
                  <c:v>13500.0</c:v>
                </c:pt>
                <c:pt idx="36">
                  <c:v>3700.0</c:v>
                </c:pt>
                <c:pt idx="37">
                  <c:v>3100.0</c:v>
                </c:pt>
                <c:pt idx="38">
                  <c:v>4600.0</c:v>
                </c:pt>
                <c:pt idx="39">
                  <c:v>22200.0</c:v>
                </c:pt>
                <c:pt idx="40">
                  <c:v>14300.0</c:v>
                </c:pt>
                <c:pt idx="41">
                  <c:v>700.0</c:v>
                </c:pt>
                <c:pt idx="42">
                  <c:v>8300.0</c:v>
                </c:pt>
                <c:pt idx="43">
                  <c:v>1100.0</c:v>
                </c:pt>
                <c:pt idx="44">
                  <c:v>5000.0</c:v>
                </c:pt>
                <c:pt idx="45">
                  <c:v>4600.0</c:v>
                </c:pt>
                <c:pt idx="46">
                  <c:v>7200.0</c:v>
                </c:pt>
                <c:pt idx="47">
                  <c:v>18500.0</c:v>
                </c:pt>
                <c:pt idx="48">
                  <c:v>3700.0</c:v>
                </c:pt>
                <c:pt idx="49">
                  <c:v>8200.0</c:v>
                </c:pt>
                <c:pt idx="50">
                  <c:v>8100.0</c:v>
                </c:pt>
                <c:pt idx="51">
                  <c:v>10400.0</c:v>
                </c:pt>
                <c:pt idx="52">
                  <c:v>7300.0</c:v>
                </c:pt>
                <c:pt idx="53">
                  <c:v>3000.0</c:v>
                </c:pt>
                <c:pt idx="54">
                  <c:v>3200.0</c:v>
                </c:pt>
                <c:pt idx="55">
                  <c:v>6100.0</c:v>
                </c:pt>
                <c:pt idx="56">
                  <c:v>12100.0</c:v>
                </c:pt>
              </c:numCache>
            </c:numRef>
          </c:val>
        </c:ser>
        <c:dLbls>
          <c:showLegendKey val="0"/>
          <c:showVal val="0"/>
          <c:showCatName val="0"/>
          <c:showSerName val="0"/>
          <c:showPercent val="0"/>
          <c:showBubbleSize val="0"/>
        </c:dLbls>
        <c:gapWidth val="219"/>
        <c:overlap val="-27"/>
        <c:axId val="2134699504"/>
        <c:axId val="2134702848"/>
      </c:barChart>
      <c:dateAx>
        <c:axId val="2134699504"/>
        <c:scaling>
          <c:orientation val="minMax"/>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Century Gothic" charset="0"/>
                <a:ea typeface="+mn-ea"/>
                <a:cs typeface="+mn-cs"/>
              </a:defRPr>
            </a:pPr>
            <a:endParaRPr lang="en-US"/>
          </a:p>
        </c:txPr>
        <c:crossAx val="2134702848"/>
        <c:crosses val="autoZero"/>
        <c:auto val="1"/>
        <c:lblOffset val="100"/>
        <c:baseTimeUnit val="days"/>
      </c:dateAx>
      <c:valAx>
        <c:axId val="2134702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Century Gothic" charset="0"/>
                <a:ea typeface="+mn-ea"/>
                <a:cs typeface="+mn-cs"/>
              </a:defRPr>
            </a:pPr>
            <a:endParaRPr lang="en-US"/>
          </a:p>
        </c:txPr>
        <c:crossAx val="2134699504"/>
        <c:crosses val="autoZero"/>
        <c:crossBetween val="between"/>
      </c:valAx>
      <c:spPr>
        <a:noFill/>
        <a:ln>
          <a:noFill/>
        </a:ln>
        <a:effectLst/>
      </c:spPr>
    </c:plotArea>
    <c:plotVisOnly val="1"/>
    <c:dispBlanksAs val="gap"/>
    <c:showDLblsOverMax val="0"/>
  </c:chart>
  <c:spPr>
    <a:solidFill>
      <a:schemeClr val="bg2"/>
    </a:solidFill>
    <a:ln w="12700" cap="flat" cmpd="sng" algn="ctr">
      <a:solidFill>
        <a:schemeClr val="tx1">
          <a:lumMod val="65000"/>
          <a:lumOff val="3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4960" y="1749795"/>
            <a:ext cx="5669756" cy="3722335"/>
          </a:xfrm>
        </p:spPr>
        <p:txBody>
          <a:bodyPr anchor="b"/>
          <a:lstStyle>
            <a:lvl1pPr algn="ctr">
              <a:defRPr sz="3721"/>
            </a:lvl1pPr>
          </a:lstStyle>
          <a:p>
            <a:r>
              <a:rPr lang="en-US" smtClean="0"/>
              <a:t>Click to edit Master title style</a:t>
            </a:r>
            <a:endParaRPr lang="en-US"/>
          </a:p>
        </p:txBody>
      </p:sp>
      <p:sp>
        <p:nvSpPr>
          <p:cNvPr id="3" name="Subtitle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36C28-4CC6-804B-BB23-39F84B74C54D}" type="datetimeFigureOut">
              <a:rPr lang="en-US" smtClean="0"/>
              <a:t>7/13/16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89402512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36C28-4CC6-804B-BB23-39F84B74C54D}" type="datetimeFigureOut">
              <a:rPr lang="en-US" smtClean="0"/>
              <a:t>7/13/16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175970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2" y="569240"/>
            <a:ext cx="1630055" cy="90608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36C28-4CC6-804B-BB23-39F84B74C54D}" type="datetimeFigureOut">
              <a:rPr lang="en-US" smtClean="0"/>
              <a:t>7/13/16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139164036"/>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36C28-4CC6-804B-BB23-39F84B74C54D}" type="datetimeFigureOut">
              <a:rPr lang="en-US" smtClean="0"/>
              <a:t>7/13/16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208469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0" y="2665530"/>
            <a:ext cx="6520220" cy="4447496"/>
          </a:xfrm>
        </p:spPr>
        <p:txBody>
          <a:bodyPr anchor="b"/>
          <a:lstStyle>
            <a:lvl1pPr>
              <a:defRPr sz="3721"/>
            </a:lvl1pPr>
          </a:lstStyle>
          <a:p>
            <a:r>
              <a:rPr lang="en-US" smtClean="0"/>
              <a:t>Click to edit Master title style</a:t>
            </a:r>
            <a:endParaRPr lang="en-US"/>
          </a:p>
        </p:txBody>
      </p:sp>
      <p:sp>
        <p:nvSpPr>
          <p:cNvPr id="3" name="Text Placeholder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36C28-4CC6-804B-BB23-39F84B74C54D}" type="datetimeFigureOut">
              <a:rPr lang="en-US" smtClean="0"/>
              <a:t>7/13/16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1328123085"/>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9728" y="2846200"/>
            <a:ext cx="3212862" cy="67838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27085" y="2846200"/>
            <a:ext cx="3212862" cy="67838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36C28-4CC6-804B-BB23-39F84B74C54D}" type="datetimeFigureOut">
              <a:rPr lang="en-US" smtClean="0"/>
              <a:t>7/13/16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81966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1"/>
            <a:ext cx="6520220" cy="206659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en-US" smtClean="0"/>
              <a:t>Click to edit Master text styles</a:t>
            </a:r>
          </a:p>
        </p:txBody>
      </p:sp>
      <p:sp>
        <p:nvSpPr>
          <p:cNvPr id="4" name="Content Placeholder 3"/>
          <p:cNvSpPr>
            <a:spLocks noGrp="1"/>
          </p:cNvSpPr>
          <p:nvPr>
            <p:ph sz="half" idx="2"/>
          </p:nvPr>
        </p:nvSpPr>
        <p:spPr>
          <a:xfrm>
            <a:off x="520712" y="3905482"/>
            <a:ext cx="3198097" cy="574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en-US" smtClean="0"/>
              <a:t>Click to edit Master text styles</a:t>
            </a:r>
          </a:p>
        </p:txBody>
      </p:sp>
      <p:sp>
        <p:nvSpPr>
          <p:cNvPr id="6" name="Content Placeholder 5"/>
          <p:cNvSpPr>
            <a:spLocks noGrp="1"/>
          </p:cNvSpPr>
          <p:nvPr>
            <p:ph sz="quarter" idx="4"/>
          </p:nvPr>
        </p:nvSpPr>
        <p:spPr>
          <a:xfrm>
            <a:off x="3827085" y="3905482"/>
            <a:ext cx="3213847" cy="574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36C28-4CC6-804B-BB23-39F84B74C54D}" type="datetimeFigureOut">
              <a:rPr lang="en-US" smtClean="0"/>
              <a:t>7/13/16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2110500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36C28-4CC6-804B-BB23-39F84B74C54D}" type="datetimeFigureOut">
              <a:rPr lang="en-US" smtClean="0"/>
              <a:t>7/13/16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119418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36C28-4CC6-804B-BB23-39F84B74C54D}" type="datetimeFigureOut">
              <a:rPr lang="en-US" smtClean="0"/>
              <a:t>7/13/16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31316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1984"/>
            </a:lvl1pPr>
          </a:lstStyle>
          <a:p>
            <a:r>
              <a:rPr lang="en-US" smtClean="0"/>
              <a:t>Click to edit Master title style</a:t>
            </a:r>
            <a:endParaRPr lang="en-US"/>
          </a:p>
        </p:txBody>
      </p:sp>
      <p:sp>
        <p:nvSpPr>
          <p:cNvPr id="3" name="Content Placeholder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36C28-4CC6-804B-BB23-39F84B74C54D}" type="datetimeFigureOut">
              <a:rPr lang="en-US" smtClean="0"/>
              <a:t>7/13/16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201600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1984"/>
            </a:lvl1pPr>
          </a:lstStyle>
          <a:p>
            <a:r>
              <a:rPr lang="en-US" smtClean="0"/>
              <a:t>Click to edit Master title style</a:t>
            </a:r>
            <a:endParaRPr lang="en-US"/>
          </a:p>
        </p:txBody>
      </p:sp>
      <p:sp>
        <p:nvSpPr>
          <p:cNvPr id="3" name="Picture Placeholder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lang="en-US"/>
          </a:p>
        </p:txBody>
      </p:sp>
      <p:sp>
        <p:nvSpPr>
          <p:cNvPr id="4" name="Text Placeholder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36C28-4CC6-804B-BB23-39F84B74C54D}" type="datetimeFigureOut">
              <a:rPr lang="en-US" smtClean="0"/>
              <a:t>7/13/16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B7DB5-5F50-454F-AC41-72F9B040A4F8}" type="slidenum">
              <a:rPr lang="en-US" smtClean="0"/>
              <a:t>‹#›</a:t>
            </a:fld>
            <a:endParaRPr lang="en-US"/>
          </a:p>
        </p:txBody>
      </p:sp>
    </p:spTree>
    <p:extLst>
      <p:ext uri="{BB962C8B-B14F-4D97-AF65-F5344CB8AC3E}">
        <p14:creationId xmlns:p14="http://schemas.microsoft.com/office/powerpoint/2010/main" val="754908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54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62D36C28-4CC6-804B-BB23-39F84B74C54D}" type="datetimeFigureOut">
              <a:rPr lang="en-US" smtClean="0"/>
              <a:t>7/13/16</a:t>
            </a:fld>
            <a:endParaRPr lang="en-US"/>
          </a:p>
        </p:txBody>
      </p:sp>
      <p:sp>
        <p:nvSpPr>
          <p:cNvPr id="5" name="Footer Placeholder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9D0B7DB5-5F50-454F-AC41-72F9B040A4F8}" type="slidenum">
              <a:rPr lang="en-US" smtClean="0"/>
              <a:t>‹#›</a:t>
            </a:fld>
            <a:endParaRPr lang="en-US"/>
          </a:p>
        </p:txBody>
      </p:sp>
    </p:spTree>
    <p:extLst>
      <p:ext uri="{BB962C8B-B14F-4D97-AF65-F5344CB8AC3E}">
        <p14:creationId xmlns:p14="http://schemas.microsoft.com/office/powerpoint/2010/main" val="1760128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67019" rtl="0" eaLnBrk="1" latinLnBrk="0" hangingPunct="1">
        <a:lnSpc>
          <a:spcPct val="90000"/>
        </a:lnSpc>
        <a:spcBef>
          <a:spcPct val="0"/>
        </a:spcBef>
        <a:buNone/>
        <a:defRPr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a:buChar char="•"/>
        <a:defRPr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a:buChar char="•"/>
        <a:defRPr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a:buChar char="•"/>
        <a:defRPr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06190"/>
            <a:ext cx="2987675" cy="2084313"/>
          </a:xfrm>
        </p:spPr>
        <p:txBody>
          <a:bodyPr>
            <a:normAutofit/>
          </a:bodyPr>
          <a:lstStyle/>
          <a:p>
            <a:r>
              <a:rPr lang="en-US" u="sng" dirty="0" err="1" smtClean="0">
                <a:latin typeface="Century Gothic" charset="0"/>
                <a:ea typeface="Century Gothic" charset="0"/>
                <a:cs typeface="Century Gothic" charset="0"/>
              </a:rPr>
              <a:t>Biostar</a:t>
            </a:r>
            <a:r>
              <a:rPr lang="en-US" u="sng" dirty="0" smtClean="0">
                <a:latin typeface="Century Gothic" charset="0"/>
                <a:ea typeface="Century Gothic" charset="0"/>
                <a:cs typeface="Century Gothic" charset="0"/>
              </a:rPr>
              <a:t>: shining or burning?</a:t>
            </a:r>
            <a:endParaRPr lang="en-US" u="sng" dirty="0">
              <a:latin typeface="Century Gothic" charset="0"/>
              <a:ea typeface="Century Gothic" charset="0"/>
              <a:cs typeface="Century Gothic" charset="0"/>
            </a:endParaRPr>
          </a:p>
        </p:txBody>
      </p:sp>
      <p:sp>
        <p:nvSpPr>
          <p:cNvPr id="3" name="Subtitle 2"/>
          <p:cNvSpPr>
            <a:spLocks noGrp="1"/>
          </p:cNvSpPr>
          <p:nvPr>
            <p:ph type="subTitle" idx="1"/>
          </p:nvPr>
        </p:nvSpPr>
        <p:spPr>
          <a:xfrm>
            <a:off x="5173426" y="9269200"/>
            <a:ext cx="2068840" cy="745933"/>
          </a:xfrm>
        </p:spPr>
        <p:txBody>
          <a:bodyPr>
            <a:normAutofit/>
          </a:bodyPr>
          <a:lstStyle/>
          <a:p>
            <a:r>
              <a:rPr lang="en-US" sz="1100" dirty="0" smtClean="0">
                <a:latin typeface="Century Gothic" charset="0"/>
                <a:ea typeface="Century Gothic" charset="0"/>
                <a:cs typeface="Century Gothic" charset="0"/>
              </a:rPr>
              <a:t>Analyst: Henry Fudge</a:t>
            </a:r>
          </a:p>
          <a:p>
            <a:r>
              <a:rPr lang="en-US" sz="1100" dirty="0" smtClean="0">
                <a:latin typeface="Century Gothic" charset="0"/>
                <a:ea typeface="Century Gothic" charset="0"/>
                <a:cs typeface="Century Gothic" charset="0"/>
              </a:rPr>
              <a:t>(Seeking Alpha collegiate stock market analyst)</a:t>
            </a:r>
            <a:endParaRPr lang="en-US" sz="1100" dirty="0">
              <a:latin typeface="Century Gothic" charset="0"/>
              <a:ea typeface="Century Gothic" charset="0"/>
              <a:cs typeface="Century Gothic"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369" y="8780668"/>
            <a:ext cx="1088209" cy="1722998"/>
          </a:xfrm>
          <a:prstGeom prst="rect">
            <a:avLst/>
          </a:prstGeom>
        </p:spPr>
      </p:pic>
      <p:pic>
        <p:nvPicPr>
          <p:cNvPr id="5" name="Picture 4"/>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706121" y="306190"/>
            <a:ext cx="3035300" cy="1282700"/>
          </a:xfrm>
          <a:prstGeom prst="rect">
            <a:avLst/>
          </a:prstGeom>
        </p:spPr>
      </p:pic>
      <p:sp>
        <p:nvSpPr>
          <p:cNvPr id="6" name="Rectangle 5"/>
          <p:cNvSpPr/>
          <p:nvPr/>
        </p:nvSpPr>
        <p:spPr>
          <a:xfrm>
            <a:off x="-156754" y="0"/>
            <a:ext cx="587828" cy="1069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0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31" y="242669"/>
            <a:ext cx="6520220" cy="475788"/>
          </a:xfrm>
        </p:spPr>
        <p:txBody>
          <a:bodyPr>
            <a:normAutofit/>
          </a:bodyPr>
          <a:lstStyle/>
          <a:p>
            <a:r>
              <a:rPr lang="en-US" sz="1400" dirty="0" smtClean="0">
                <a:solidFill>
                  <a:schemeClr val="bg2">
                    <a:lumMod val="50000"/>
                  </a:schemeClr>
                </a:solidFill>
                <a:latin typeface="Century Gothic" charset="0"/>
                <a:ea typeface="Century Gothic" charset="0"/>
                <a:cs typeface="Century Gothic" charset="0"/>
              </a:rPr>
              <a:t>Company background</a:t>
            </a:r>
            <a:endParaRPr lang="en-US" sz="1400" dirty="0">
              <a:solidFill>
                <a:schemeClr val="bg2">
                  <a:lumMod val="50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167031" y="961126"/>
            <a:ext cx="4418032" cy="6783857"/>
          </a:xfrm>
        </p:spPr>
        <p:txBody>
          <a:bodyPr>
            <a:normAutofit/>
          </a:bodyPr>
          <a:lstStyle/>
          <a:p>
            <a:r>
              <a:rPr lang="en-GB" sz="1400" dirty="0" err="1">
                <a:solidFill>
                  <a:schemeClr val="bg2">
                    <a:lumMod val="50000"/>
                  </a:schemeClr>
                </a:solidFill>
                <a:latin typeface="Century Gothic" charset="0"/>
                <a:ea typeface="Century Gothic" charset="0"/>
                <a:cs typeface="Century Gothic" charset="0"/>
              </a:rPr>
              <a:t>Biostar</a:t>
            </a:r>
            <a:r>
              <a:rPr lang="en-GB" sz="1400" dirty="0">
                <a:solidFill>
                  <a:schemeClr val="bg2">
                    <a:lumMod val="50000"/>
                  </a:schemeClr>
                </a:solidFill>
                <a:latin typeface="Century Gothic" charset="0"/>
                <a:ea typeface="Century Gothic" charset="0"/>
                <a:cs typeface="Century Gothic" charset="0"/>
              </a:rPr>
              <a:t> (NASDAQ: BSPM) is a pharmaceuticals firm listed on the NASDAQ exchange, It produces over the counter pharmaceuticals for the Chinese market conducting these operations through its wholly owned subsidiaries (variable interest entity; Shaanxi Aoxing pharm) within the PRC. </a:t>
            </a:r>
            <a:endParaRPr lang="en-GB" sz="1400" dirty="0" smtClean="0">
              <a:solidFill>
                <a:schemeClr val="bg2">
                  <a:lumMod val="50000"/>
                </a:schemeClr>
              </a:solidFill>
              <a:latin typeface="Century Gothic" charset="0"/>
              <a:ea typeface="Century Gothic" charset="0"/>
              <a:cs typeface="Century Gothic" charset="0"/>
            </a:endParaRPr>
          </a:p>
          <a:p>
            <a:endParaRPr lang="en-US" sz="1400" dirty="0">
              <a:solidFill>
                <a:schemeClr val="bg2">
                  <a:lumMod val="50000"/>
                </a:schemeClr>
              </a:solidFill>
              <a:latin typeface="Century Gothic" charset="0"/>
              <a:ea typeface="Century Gothic" charset="0"/>
              <a:cs typeface="Century Gothic" charset="0"/>
            </a:endParaRPr>
          </a:p>
          <a:p>
            <a:r>
              <a:rPr lang="en-GB" sz="1400" dirty="0">
                <a:solidFill>
                  <a:schemeClr val="bg2">
                    <a:lumMod val="50000"/>
                  </a:schemeClr>
                </a:solidFill>
                <a:latin typeface="Century Gothic" charset="0"/>
                <a:ea typeface="Century Gothic" charset="0"/>
                <a:cs typeface="Century Gothic" charset="0"/>
              </a:rPr>
              <a:t>This vertically integrated company has a diverse portfolio of products for its size, bringing 22 remedies and supplements, and one medical device, to the Chinese market. </a:t>
            </a:r>
            <a:endParaRPr lang="en-GB" sz="1400" dirty="0" smtClean="0">
              <a:solidFill>
                <a:schemeClr val="bg2">
                  <a:lumMod val="50000"/>
                </a:schemeClr>
              </a:solidFill>
              <a:latin typeface="Century Gothic" charset="0"/>
              <a:ea typeface="Century Gothic" charset="0"/>
              <a:cs typeface="Century Gothic" charset="0"/>
            </a:endParaRPr>
          </a:p>
          <a:p>
            <a:endParaRPr lang="en-US" sz="1400" dirty="0">
              <a:solidFill>
                <a:schemeClr val="bg2">
                  <a:lumMod val="50000"/>
                </a:schemeClr>
              </a:solidFill>
              <a:latin typeface="Century Gothic" charset="0"/>
              <a:ea typeface="Century Gothic" charset="0"/>
              <a:cs typeface="Century Gothic" charset="0"/>
            </a:endParaRPr>
          </a:p>
          <a:p>
            <a:r>
              <a:rPr lang="en-GB" sz="1400" dirty="0">
                <a:solidFill>
                  <a:schemeClr val="bg2">
                    <a:lumMod val="50000"/>
                  </a:schemeClr>
                </a:solidFill>
                <a:latin typeface="Century Gothic" charset="0"/>
                <a:ea typeface="Century Gothic" charset="0"/>
                <a:cs typeface="Century Gothic" charset="0"/>
              </a:rPr>
              <a:t>Its current most popular product is it’s over the counter remedy for chronic hepatitis B a wide spread ailment in the region. Distributed Under the brand name </a:t>
            </a:r>
            <a:r>
              <a:rPr lang="en-GB" sz="1400" dirty="0" err="1">
                <a:solidFill>
                  <a:schemeClr val="bg2">
                    <a:lumMod val="50000"/>
                  </a:schemeClr>
                </a:solidFill>
                <a:latin typeface="Century Gothic" charset="0"/>
                <a:ea typeface="Century Gothic" charset="0"/>
                <a:cs typeface="Century Gothic" charset="0"/>
              </a:rPr>
              <a:t>Ao</a:t>
            </a:r>
            <a:r>
              <a:rPr lang="en-GB" sz="1400" dirty="0">
                <a:solidFill>
                  <a:schemeClr val="bg2">
                    <a:lumMod val="50000"/>
                  </a:schemeClr>
                </a:solidFill>
                <a:latin typeface="Century Gothic" charset="0"/>
                <a:ea typeface="Century Gothic" charset="0"/>
                <a:cs typeface="Century Gothic" charset="0"/>
              </a:rPr>
              <a:t> Xing it has seen considerable success to date.</a:t>
            </a:r>
            <a:endParaRPr lang="en-US" sz="1400" dirty="0">
              <a:solidFill>
                <a:schemeClr val="bg2">
                  <a:lumMod val="50000"/>
                </a:schemeClr>
              </a:solidFill>
              <a:latin typeface="Century Gothic" charset="0"/>
              <a:ea typeface="Century Gothic" charset="0"/>
              <a:cs typeface="Century Gothic" charset="0"/>
            </a:endParaRPr>
          </a:p>
          <a:p>
            <a:r>
              <a:rPr lang="en-GB" sz="1400" dirty="0">
                <a:solidFill>
                  <a:schemeClr val="bg2">
                    <a:lumMod val="50000"/>
                  </a:schemeClr>
                </a:solidFill>
                <a:latin typeface="Century Gothic" charset="0"/>
                <a:ea typeface="Century Gothic" charset="0"/>
                <a:cs typeface="Century Gothic" charset="0"/>
              </a:rPr>
              <a:t>The firm’s CEO and chairman is Wang </a:t>
            </a:r>
            <a:r>
              <a:rPr lang="en-GB" sz="1400" dirty="0" err="1">
                <a:solidFill>
                  <a:schemeClr val="bg2">
                    <a:lumMod val="50000"/>
                  </a:schemeClr>
                </a:solidFill>
                <a:latin typeface="Century Gothic" charset="0"/>
                <a:ea typeface="Century Gothic" charset="0"/>
                <a:cs typeface="Century Gothic" charset="0"/>
              </a:rPr>
              <a:t>Ronghua</a:t>
            </a:r>
            <a:r>
              <a:rPr lang="en-GB" sz="1400" dirty="0">
                <a:solidFill>
                  <a:schemeClr val="bg2">
                    <a:lumMod val="50000"/>
                  </a:schemeClr>
                </a:solidFill>
                <a:latin typeface="Century Gothic" charset="0"/>
                <a:ea typeface="Century Gothic" charset="0"/>
                <a:cs typeface="Century Gothic" charset="0"/>
              </a:rPr>
              <a:t>, the current CFO is </a:t>
            </a:r>
            <a:r>
              <a:rPr lang="en-US" sz="1400" dirty="0">
                <a:solidFill>
                  <a:schemeClr val="bg2">
                    <a:lumMod val="50000"/>
                  </a:schemeClr>
                </a:solidFill>
                <a:latin typeface="Century Gothic" charset="0"/>
                <a:ea typeface="Century Gothic" charset="0"/>
                <a:cs typeface="Century Gothic" charset="0"/>
              </a:rPr>
              <a:t>Liu </a:t>
            </a:r>
            <a:r>
              <a:rPr lang="en-US" sz="1400" dirty="0" err="1">
                <a:solidFill>
                  <a:schemeClr val="bg2">
                    <a:lumMod val="50000"/>
                  </a:schemeClr>
                </a:solidFill>
                <a:latin typeface="Century Gothic" charset="0"/>
                <a:ea typeface="Century Gothic" charset="0"/>
                <a:cs typeface="Century Gothic" charset="0"/>
              </a:rPr>
              <a:t>Qinghua</a:t>
            </a:r>
            <a:r>
              <a:rPr lang="en-US" sz="1400" dirty="0" smtClean="0">
                <a:solidFill>
                  <a:schemeClr val="bg2">
                    <a:lumMod val="50000"/>
                  </a:schemeClr>
                </a:solidFill>
                <a:latin typeface="Century Gothic" charset="0"/>
                <a:ea typeface="Century Gothic" charset="0"/>
                <a:cs typeface="Century Gothic" charset="0"/>
              </a:rPr>
              <a:t>.</a:t>
            </a:r>
          </a:p>
          <a:p>
            <a:endParaRPr lang="en-US" sz="1400" dirty="0">
              <a:solidFill>
                <a:schemeClr val="bg2">
                  <a:lumMod val="50000"/>
                </a:schemeClr>
              </a:solidFill>
              <a:latin typeface="Century Gothic" charset="0"/>
              <a:ea typeface="Century Gothic" charset="0"/>
              <a:cs typeface="Century Gothic" charset="0"/>
            </a:endParaRPr>
          </a:p>
          <a:p>
            <a:r>
              <a:rPr lang="en-US" sz="1400" dirty="0">
                <a:solidFill>
                  <a:schemeClr val="bg2">
                    <a:lumMod val="50000"/>
                  </a:schemeClr>
                </a:solidFill>
                <a:latin typeface="Century Gothic" charset="0"/>
                <a:ea typeface="Century Gothic" charset="0"/>
                <a:cs typeface="Century Gothic" charset="0"/>
              </a:rPr>
              <a:t>In the last financial year there have been significant issues facing the firm, predominantly the loss of GMP certification to sell their </a:t>
            </a:r>
            <a:r>
              <a:rPr lang="en-US" sz="1400" dirty="0" err="1">
                <a:solidFill>
                  <a:schemeClr val="bg2">
                    <a:lumMod val="50000"/>
                  </a:schemeClr>
                </a:solidFill>
                <a:latin typeface="Century Gothic" charset="0"/>
                <a:ea typeface="Century Gothic" charset="0"/>
                <a:cs typeface="Century Gothic" charset="0"/>
              </a:rPr>
              <a:t>Ao</a:t>
            </a:r>
            <a:r>
              <a:rPr lang="en-US" sz="1400" dirty="0">
                <a:solidFill>
                  <a:schemeClr val="bg2">
                    <a:lumMod val="50000"/>
                  </a:schemeClr>
                </a:solidFill>
                <a:latin typeface="Century Gothic" charset="0"/>
                <a:ea typeface="Century Gothic" charset="0"/>
                <a:cs typeface="Century Gothic" charset="0"/>
              </a:rPr>
              <a:t> Xing product in China. This has caused a significant blow to their revenues with an 88.39% drop compared to the same period in FY2015. With some significant doubts cast on the ability to regain this certification and some inability to service their debts, it’s going to be a daunting year for the firm</a:t>
            </a:r>
            <a:r>
              <a:rPr lang="en-US" sz="1400" dirty="0" smtClean="0">
                <a:solidFill>
                  <a:schemeClr val="bg2">
                    <a:lumMod val="50000"/>
                  </a:schemeClr>
                </a:solidFill>
                <a:effectLst/>
                <a:latin typeface="Century Gothic" charset="0"/>
                <a:ea typeface="Century Gothic" charset="0"/>
                <a:cs typeface="Century Gothic" charset="0"/>
              </a:rPr>
              <a:t> </a:t>
            </a:r>
            <a:endParaRPr lang="en-US" sz="1400" dirty="0">
              <a:solidFill>
                <a:schemeClr val="bg2">
                  <a:lumMod val="50000"/>
                </a:schemeClr>
              </a:solidFill>
              <a:latin typeface="Century Gothic" charset="0"/>
              <a:ea typeface="Century Gothic" charset="0"/>
              <a:cs typeface="Century Gothic" charset="0"/>
            </a:endParaRPr>
          </a:p>
        </p:txBody>
      </p:sp>
      <p:sp>
        <p:nvSpPr>
          <p:cNvPr id="4" name="Rectangle 3"/>
          <p:cNvSpPr/>
          <p:nvPr/>
        </p:nvSpPr>
        <p:spPr>
          <a:xfrm>
            <a:off x="5316583" y="0"/>
            <a:ext cx="2243092" cy="1069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5" name="TextBox 4"/>
          <p:cNvSpPr txBox="1"/>
          <p:nvPr/>
        </p:nvSpPr>
        <p:spPr>
          <a:xfrm>
            <a:off x="5316583" y="242669"/>
            <a:ext cx="2243092" cy="2970044"/>
          </a:xfrm>
          <a:prstGeom prst="rect">
            <a:avLst/>
          </a:prstGeom>
          <a:noFill/>
        </p:spPr>
        <p:txBody>
          <a:bodyPr wrap="square" rtlCol="0">
            <a:spAutoFit/>
          </a:bodyPr>
          <a:lstStyle/>
          <a:p>
            <a:endParaRPr lang="en-GB" sz="1100" dirty="0" smtClean="0">
              <a:solidFill>
                <a:schemeClr val="bg2">
                  <a:lumMod val="50000"/>
                </a:schemeClr>
              </a:solidFill>
              <a:latin typeface="Century Gothic" charset="0"/>
              <a:ea typeface="Century Gothic" charset="0"/>
              <a:cs typeface="Century Gothic" charset="0"/>
            </a:endParaRPr>
          </a:p>
          <a:p>
            <a:endParaRPr lang="en-GB" sz="1100"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Ticker: BSPM</a:t>
            </a:r>
          </a:p>
          <a:p>
            <a:endParaRPr lang="en-US" sz="1100" i="1"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Index:  NASDAQ</a:t>
            </a:r>
          </a:p>
          <a:p>
            <a:endParaRPr lang="en-US" sz="1100" i="1"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Sector: Pharmaceuticals</a:t>
            </a:r>
          </a:p>
          <a:p>
            <a:endParaRPr lang="en-US" sz="1100" i="1"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Market capitalisation: $9.9m (yahoo finance)</a:t>
            </a:r>
          </a:p>
          <a:p>
            <a:endParaRPr lang="en-US" sz="1100" i="1"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Revenues FY2015: $801,627    (-88.39% from Q12014) (SEC; Edgar)</a:t>
            </a:r>
            <a:endParaRPr lang="en-US" sz="1100" i="1" dirty="0">
              <a:solidFill>
                <a:schemeClr val="bg2">
                  <a:lumMod val="50000"/>
                </a:schemeClr>
              </a:solidFill>
              <a:latin typeface="Century Gothic" charset="0"/>
              <a:ea typeface="Century Gothic" charset="0"/>
              <a:cs typeface="Century Gothic" charset="0"/>
            </a:endParaRPr>
          </a:p>
          <a:p>
            <a:endParaRPr lang="en-US" sz="1100" i="1" dirty="0" smtClean="0">
              <a:solidFill>
                <a:schemeClr val="bg2">
                  <a:lumMod val="50000"/>
                </a:schemeClr>
              </a:solidFill>
              <a:latin typeface="Century Gothic" charset="0"/>
              <a:ea typeface="Century Gothic" charset="0"/>
              <a:cs typeface="Century Gothic" charset="0"/>
            </a:endParaRPr>
          </a:p>
          <a:p>
            <a:r>
              <a:rPr lang="en-GB" sz="1100" dirty="0" smtClean="0">
                <a:solidFill>
                  <a:schemeClr val="bg2">
                    <a:lumMod val="50000"/>
                  </a:schemeClr>
                </a:solidFill>
                <a:latin typeface="Century Gothic" charset="0"/>
                <a:ea typeface="Century Gothic" charset="0"/>
                <a:cs typeface="Century Gothic" charset="0"/>
              </a:rPr>
              <a:t>Current share price: $4.47 (12/7/16, yahoo finance)</a:t>
            </a:r>
            <a:endParaRPr lang="en-US" sz="1100" i="1" dirty="0">
              <a:solidFill>
                <a:schemeClr val="bg2">
                  <a:lumMod val="50000"/>
                </a:schemeClr>
              </a:solidFill>
              <a:latin typeface="Century Gothic" charset="0"/>
              <a:ea typeface="Century Gothic" charset="0"/>
              <a:cs typeface="Century Gothic"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31" y="8780668"/>
            <a:ext cx="1088209" cy="1722998"/>
          </a:xfrm>
          <a:prstGeom prst="rect">
            <a:avLst/>
          </a:prstGeom>
        </p:spPr>
      </p:pic>
    </p:spTree>
    <p:extLst>
      <p:ext uri="{BB962C8B-B14F-4D97-AF65-F5344CB8AC3E}">
        <p14:creationId xmlns:p14="http://schemas.microsoft.com/office/powerpoint/2010/main" val="783919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282" y="177355"/>
            <a:ext cx="6520220" cy="541102"/>
          </a:xfrm>
        </p:spPr>
        <p:txBody>
          <a:bodyPr>
            <a:normAutofit/>
          </a:bodyPr>
          <a:lstStyle/>
          <a:p>
            <a:r>
              <a:rPr lang="en-US" sz="1400" smtClean="0">
                <a:latin typeface="Century Gothic" charset="0"/>
                <a:ea typeface="Century Gothic" charset="0"/>
                <a:cs typeface="Century Gothic" charset="0"/>
              </a:rPr>
              <a:t>Financials</a:t>
            </a:r>
            <a:endParaRPr lang="en-US" sz="1400">
              <a:latin typeface="Century Gothic" charset="0"/>
              <a:ea typeface="Century Gothic" charset="0"/>
              <a:cs typeface="Century Gothic" charset="0"/>
            </a:endParaRPr>
          </a:p>
        </p:txBody>
      </p:sp>
      <p:sp>
        <p:nvSpPr>
          <p:cNvPr id="4" name="Rectangle 3"/>
          <p:cNvSpPr/>
          <p:nvPr/>
        </p:nvSpPr>
        <p:spPr>
          <a:xfrm>
            <a:off x="5316583" y="0"/>
            <a:ext cx="2243092" cy="1069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5" name="TextBox 4"/>
          <p:cNvSpPr txBox="1"/>
          <p:nvPr/>
        </p:nvSpPr>
        <p:spPr>
          <a:xfrm>
            <a:off x="5512526" y="177355"/>
            <a:ext cx="1789611" cy="5355312"/>
          </a:xfrm>
          <a:prstGeom prst="rect">
            <a:avLst/>
          </a:prstGeom>
          <a:noFill/>
        </p:spPr>
        <p:txBody>
          <a:bodyPr wrap="square" rtlCol="0">
            <a:spAutoFit/>
          </a:bodyPr>
          <a:lstStyle/>
          <a:p>
            <a:r>
              <a:rPr lang="en-US" sz="1200" dirty="0" smtClean="0">
                <a:latin typeface="Century Gothic" charset="0"/>
                <a:ea typeface="Century Gothic" charset="0"/>
                <a:cs typeface="Century Gothic" charset="0"/>
              </a:rPr>
              <a:t>P/B: 0.25</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Quick ratio: 2.33</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EPS: $-0.28</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Net cash(per share): $-2.86</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Market capitalization:</a:t>
            </a:r>
          </a:p>
          <a:p>
            <a:r>
              <a:rPr lang="en-US" sz="1200" dirty="0" smtClean="0">
                <a:latin typeface="Century Gothic" charset="0"/>
                <a:ea typeface="Century Gothic" charset="0"/>
                <a:cs typeface="Century Gothic" charset="0"/>
              </a:rPr>
              <a:t>$9.9m                (seeking alpha)</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Altman Z score:</a:t>
            </a:r>
          </a:p>
          <a:p>
            <a:r>
              <a:rPr lang="en-US" sz="1200" dirty="0" smtClean="0">
                <a:latin typeface="Century Gothic" charset="0"/>
                <a:ea typeface="Century Gothic" charset="0"/>
                <a:cs typeface="Century Gothic" charset="0"/>
              </a:rPr>
              <a:t>0.1 (severe distress) (</a:t>
            </a:r>
            <a:r>
              <a:rPr lang="en-US" sz="1200" dirty="0" err="1" smtClean="0">
                <a:latin typeface="Century Gothic" charset="0"/>
                <a:ea typeface="Century Gothic" charset="0"/>
                <a:cs typeface="Century Gothic" charset="0"/>
              </a:rPr>
              <a:t>gurufocus</a:t>
            </a:r>
            <a:r>
              <a:rPr lang="en-US" sz="1200" dirty="0" smtClean="0">
                <a:latin typeface="Century Gothic" charset="0"/>
                <a:ea typeface="Century Gothic" charset="0"/>
                <a:cs typeface="Century Gothic" charset="0"/>
              </a:rPr>
              <a:t>) </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Net current asset value per share:</a:t>
            </a:r>
          </a:p>
          <a:p>
            <a:r>
              <a:rPr lang="en-US" sz="1200" dirty="0" smtClean="0">
                <a:latin typeface="Century Gothic" charset="0"/>
                <a:ea typeface="Century Gothic" charset="0"/>
                <a:cs typeface="Century Gothic" charset="0"/>
              </a:rPr>
              <a:t>$3.99 (</a:t>
            </a:r>
            <a:r>
              <a:rPr lang="en-US" sz="1200" dirty="0" err="1" smtClean="0">
                <a:latin typeface="Century Gothic" charset="0"/>
                <a:ea typeface="Century Gothic" charset="0"/>
                <a:cs typeface="Century Gothic" charset="0"/>
              </a:rPr>
              <a:t>gurufocus</a:t>
            </a:r>
            <a:r>
              <a:rPr lang="en-US" sz="1200" dirty="0" smtClean="0">
                <a:latin typeface="Century Gothic" charset="0"/>
                <a:ea typeface="Century Gothic" charset="0"/>
                <a:cs typeface="Century Gothic" charset="0"/>
              </a:rPr>
              <a:t>)</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Current share price:</a:t>
            </a:r>
          </a:p>
          <a:p>
            <a:r>
              <a:rPr lang="en-US" sz="1200" dirty="0" smtClean="0">
                <a:latin typeface="Century Gothic" charset="0"/>
                <a:ea typeface="Century Gothic" charset="0"/>
                <a:cs typeface="Century Gothic" charset="0"/>
              </a:rPr>
              <a:t>$4.47 (12/7/16)</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Enterprise value:</a:t>
            </a:r>
          </a:p>
          <a:p>
            <a:r>
              <a:rPr lang="en-US" sz="1200" dirty="0" smtClean="0">
                <a:latin typeface="Century Gothic" charset="0"/>
                <a:ea typeface="Century Gothic" charset="0"/>
                <a:cs typeface="Century Gothic" charset="0"/>
              </a:rPr>
              <a:t>$12.3m (12/7/16) (</a:t>
            </a:r>
            <a:r>
              <a:rPr lang="en-US" sz="1200" dirty="0" err="1" smtClean="0">
                <a:latin typeface="Century Gothic" charset="0"/>
                <a:ea typeface="Century Gothic" charset="0"/>
                <a:cs typeface="Century Gothic" charset="0"/>
              </a:rPr>
              <a:t>gurufocus</a:t>
            </a:r>
            <a:r>
              <a:rPr lang="en-US" sz="1200" dirty="0" smtClean="0">
                <a:latin typeface="Century Gothic" charset="0"/>
                <a:ea typeface="Century Gothic" charset="0"/>
                <a:cs typeface="Century Gothic" charset="0"/>
              </a:rPr>
              <a:t>) </a:t>
            </a:r>
            <a:endParaRPr lang="en-US" dirty="0"/>
          </a:p>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61980352"/>
              </p:ext>
            </p:extLst>
          </p:nvPr>
        </p:nvGraphicFramePr>
        <p:xfrm>
          <a:off x="2354716" y="718457"/>
          <a:ext cx="2900272" cy="190649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52697" y="718457"/>
            <a:ext cx="1940424" cy="9741128"/>
          </a:xfrm>
          <a:prstGeom prst="rect">
            <a:avLst/>
          </a:prstGeom>
          <a:noFill/>
        </p:spPr>
        <p:txBody>
          <a:bodyPr wrap="square" rtlCol="0">
            <a:spAutoFit/>
          </a:bodyPr>
          <a:lstStyle/>
          <a:p>
            <a:r>
              <a:rPr lang="en-US" sz="1100" dirty="0" smtClean="0">
                <a:latin typeface="Century Gothic" charset="0"/>
                <a:ea typeface="Century Gothic" charset="0"/>
                <a:cs typeface="Century Gothic" charset="0"/>
              </a:rPr>
              <a:t>Starting at the very fundamental end of the business, sales, it is easy to see the effect GMP certification revocation has had on revenues, a 55.8% drop between 2014 to 2015. However, while in their yearly statement they appropriate all blame to the GMP certification, that is only on their wholly owned subsidiary Aoxing pharmaceuticals and its products, but we still observe a 46.8% drop in sales on its </a:t>
            </a:r>
            <a:r>
              <a:rPr lang="en-US" sz="1100" dirty="0" err="1" smtClean="0">
                <a:latin typeface="Century Gothic" charset="0"/>
                <a:ea typeface="Century Gothic" charset="0"/>
                <a:cs typeface="Century Gothic" charset="0"/>
              </a:rPr>
              <a:t>Weinan</a:t>
            </a:r>
            <a:r>
              <a:rPr lang="en-US" sz="1100" dirty="0" smtClean="0">
                <a:latin typeface="Century Gothic" charset="0"/>
                <a:ea typeface="Century Gothic" charset="0"/>
                <a:cs typeface="Century Gothic" charset="0"/>
              </a:rPr>
              <a:t> products and a 33.2% drop in sales of its hospital products between FY 2014 and FY 2015. neither of these products have experienced any issues with their production or GMP certification, they are just performing poorly. This could be due to the issues of one of their largest customers.</a:t>
            </a:r>
          </a:p>
          <a:p>
            <a:endParaRPr lang="en-US" sz="1100" dirty="0">
              <a:latin typeface="Century Gothic" charset="0"/>
              <a:ea typeface="Century Gothic" charset="0"/>
              <a:cs typeface="Century Gothic" charset="0"/>
            </a:endParaRPr>
          </a:p>
          <a:p>
            <a:r>
              <a:rPr lang="en-US" sz="1100" dirty="0" smtClean="0">
                <a:latin typeface="Century Gothic" charset="0"/>
                <a:ea typeface="Century Gothic" charset="0"/>
                <a:cs typeface="Century Gothic" charset="0"/>
              </a:rPr>
              <a:t> This has left them scrambling to create a provision for doubtful debts of $4,666,730 for the 2015 year, and taking an impairment loss on loan receivables of $8,845,999, 32.6% of net sales for FY2015. </a:t>
            </a:r>
          </a:p>
          <a:p>
            <a:r>
              <a:rPr lang="en-US" sz="1100" dirty="0" smtClean="0">
                <a:latin typeface="Century Gothic" charset="0"/>
                <a:ea typeface="Century Gothic" charset="0"/>
                <a:cs typeface="Century Gothic" charset="0"/>
              </a:rPr>
              <a:t>This lack of prudential financial planning in previous years has put them on the back foot and they are still seeking a new arrangement for their outstanding debts to remain solvent.  This matched with the hugely cautious move of creating a provision of  17.2% of sales value would say to me even they foresee these debts having an incredibly low chance of being collected in its entirety.</a:t>
            </a:r>
            <a:endParaRPr lang="en-US" sz="1100" dirty="0">
              <a:latin typeface="Century Gothic" charset="0"/>
              <a:ea typeface="Century Gothic" charset="0"/>
              <a:cs typeface="Century Gothic" charset="0"/>
            </a:endParaRPr>
          </a:p>
        </p:txBody>
      </p:sp>
      <p:sp>
        <p:nvSpPr>
          <p:cNvPr id="8" name="TextBox 7"/>
          <p:cNvSpPr txBox="1"/>
          <p:nvPr/>
        </p:nvSpPr>
        <p:spPr>
          <a:xfrm>
            <a:off x="2461042" y="2950234"/>
            <a:ext cx="2697555" cy="1446550"/>
          </a:xfrm>
          <a:prstGeom prst="rect">
            <a:avLst/>
          </a:prstGeom>
          <a:noFill/>
        </p:spPr>
        <p:txBody>
          <a:bodyPr wrap="square" rtlCol="0">
            <a:spAutoFit/>
          </a:bodyPr>
          <a:lstStyle/>
          <a:p>
            <a:r>
              <a:rPr lang="en-US" sz="1100" dirty="0" smtClean="0">
                <a:latin typeface="Century Gothic" charset="0"/>
                <a:ea typeface="Century Gothic" charset="0"/>
                <a:cs typeface="Century Gothic" charset="0"/>
              </a:rPr>
              <a:t>The firm currently has a ROIC of -40.2% (TTM) for the latest financial year, this  compared to its WACC of 18.66% goes to show the destruction of value the firm is conducting. A large  increase from its value in 2014 of -6.08%.</a:t>
            </a:r>
          </a:p>
          <a:p>
            <a:endParaRPr lang="en-US" sz="1100" dirty="0">
              <a:latin typeface="Century Gothic" charset="0"/>
              <a:ea typeface="Century Gothic" charset="0"/>
              <a:cs typeface="Century Gothic" charset="0"/>
            </a:endParaRPr>
          </a:p>
        </p:txBody>
      </p:sp>
      <p:graphicFrame>
        <p:nvGraphicFramePr>
          <p:cNvPr id="9" name="Chart 8"/>
          <p:cNvGraphicFramePr>
            <a:graphicFrameLocks/>
          </p:cNvGraphicFramePr>
          <p:nvPr>
            <p:extLst>
              <p:ext uri="{D42A27DB-BD31-4B8C-83A1-F6EECF244321}">
                <p14:modId xmlns:p14="http://schemas.microsoft.com/office/powerpoint/2010/main" val="1608827688"/>
              </p:ext>
            </p:extLst>
          </p:nvPr>
        </p:nvGraphicFramePr>
        <p:xfrm>
          <a:off x="2231526" y="4396784"/>
          <a:ext cx="3023462" cy="20730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537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57" y="216544"/>
            <a:ext cx="6520220" cy="319033"/>
          </a:xfrm>
        </p:spPr>
        <p:txBody>
          <a:bodyPr>
            <a:normAutofit/>
          </a:bodyPr>
          <a:lstStyle/>
          <a:p>
            <a:r>
              <a:rPr lang="en-US" sz="1400" dirty="0" smtClean="0">
                <a:solidFill>
                  <a:schemeClr val="bg2">
                    <a:lumMod val="50000"/>
                  </a:schemeClr>
                </a:solidFill>
                <a:latin typeface="Century Gothic" charset="0"/>
                <a:ea typeface="Century Gothic" charset="0"/>
                <a:cs typeface="Century Gothic" charset="0"/>
              </a:rPr>
              <a:t>Value drivers</a:t>
            </a:r>
            <a:endParaRPr lang="en-US" sz="1400" dirty="0">
              <a:solidFill>
                <a:schemeClr val="bg2">
                  <a:lumMod val="50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193157" y="769206"/>
            <a:ext cx="4718477" cy="7525708"/>
          </a:xfrm>
        </p:spPr>
        <p:txBody>
          <a:bodyPr>
            <a:normAutofit/>
          </a:bodyPr>
          <a:lstStyle/>
          <a:p>
            <a:r>
              <a:rPr lang="en-GB" sz="1200" dirty="0">
                <a:solidFill>
                  <a:schemeClr val="bg2">
                    <a:lumMod val="50000"/>
                  </a:schemeClr>
                </a:solidFill>
                <a:latin typeface="Century Gothic" charset="0"/>
                <a:ea typeface="Century Gothic" charset="0"/>
                <a:cs typeface="Century Gothic" charset="0"/>
              </a:rPr>
              <a:t>The firm is steadfast in pushing R+D investment and pushing for innovation through its partners Shaanxi University. In FY 2015 they increased R+D spending 45.4% from FY2014 for a total of $4.02m that year or 14.8% of net sales value. (SEC: </a:t>
            </a:r>
            <a:r>
              <a:rPr lang="en-GB" sz="1200" dirty="0" smtClean="0">
                <a:solidFill>
                  <a:schemeClr val="bg2">
                    <a:lumMod val="50000"/>
                  </a:schemeClr>
                </a:solidFill>
                <a:latin typeface="Century Gothic" charset="0"/>
                <a:ea typeface="Century Gothic" charset="0"/>
                <a:cs typeface="Century Gothic" charset="0"/>
              </a:rPr>
              <a:t>EDGAR) </a:t>
            </a:r>
            <a:r>
              <a:rPr lang="en-US" sz="1200" dirty="0" smtClean="0">
                <a:solidFill>
                  <a:schemeClr val="bg2">
                    <a:lumMod val="50000"/>
                  </a:schemeClr>
                </a:solidFill>
                <a:latin typeface="Century Gothic" charset="0"/>
                <a:ea typeface="Century Gothic" charset="0"/>
                <a:cs typeface="Century Gothic" charset="0"/>
              </a:rPr>
              <a:t>The firms close connections to its regional university (Shaanxi) has allowed them to work in partnership to generate numerous patents.</a:t>
            </a:r>
          </a:p>
          <a:p>
            <a:r>
              <a:rPr lang="en-US" sz="1200" dirty="0">
                <a:solidFill>
                  <a:schemeClr val="bg2">
                    <a:lumMod val="50000"/>
                  </a:schemeClr>
                </a:solidFill>
                <a:latin typeface="Century Gothic" charset="0"/>
                <a:ea typeface="Century Gothic" charset="0"/>
                <a:cs typeface="Century Gothic" charset="0"/>
              </a:rPr>
              <a:t>, The most valuable </a:t>
            </a:r>
            <a:r>
              <a:rPr lang="en-US" sz="1200" dirty="0" smtClean="0">
                <a:solidFill>
                  <a:schemeClr val="bg2">
                    <a:lumMod val="50000"/>
                  </a:schemeClr>
                </a:solidFill>
                <a:latin typeface="Century Gothic" charset="0"/>
                <a:ea typeface="Century Gothic" charset="0"/>
                <a:cs typeface="Century Gothic" charset="0"/>
              </a:rPr>
              <a:t>patented product </a:t>
            </a:r>
            <a:r>
              <a:rPr lang="en-US" sz="1200" dirty="0">
                <a:solidFill>
                  <a:schemeClr val="bg2">
                    <a:lumMod val="50000"/>
                  </a:schemeClr>
                </a:solidFill>
                <a:latin typeface="Century Gothic" charset="0"/>
                <a:ea typeface="Century Gothic" charset="0"/>
                <a:cs typeface="Century Gothic" charset="0"/>
              </a:rPr>
              <a:t>being on their Aoxing OTC remedies for the treatment of chronic hepatitis </a:t>
            </a:r>
            <a:r>
              <a:rPr lang="en-US" sz="1200" dirty="0" smtClean="0">
                <a:solidFill>
                  <a:schemeClr val="bg2">
                    <a:lumMod val="50000"/>
                  </a:schemeClr>
                </a:solidFill>
                <a:latin typeface="Century Gothic" charset="0"/>
                <a:ea typeface="Century Gothic" charset="0"/>
                <a:cs typeface="Century Gothic" charset="0"/>
              </a:rPr>
              <a:t>B protected until 2029. This </a:t>
            </a:r>
            <a:r>
              <a:rPr lang="en-US" sz="1200" dirty="0">
                <a:solidFill>
                  <a:schemeClr val="bg2">
                    <a:lumMod val="50000"/>
                  </a:schemeClr>
                </a:solidFill>
                <a:latin typeface="Century Gothic" charset="0"/>
                <a:ea typeface="Century Gothic" charset="0"/>
                <a:cs typeface="Century Gothic" charset="0"/>
              </a:rPr>
              <a:t>product has a 70% margin alone and made up 47.4% of their revenues in 2015, operating in the most populous country in the world with ~10% of the </a:t>
            </a:r>
            <a:r>
              <a:rPr lang="en-US" sz="1200" dirty="0" smtClean="0">
                <a:solidFill>
                  <a:schemeClr val="bg2">
                    <a:lumMod val="50000"/>
                  </a:schemeClr>
                </a:solidFill>
                <a:latin typeface="Century Gothic" charset="0"/>
                <a:ea typeface="Century Gothic" charset="0"/>
                <a:cs typeface="Century Gothic" charset="0"/>
              </a:rPr>
              <a:t>population of china </a:t>
            </a:r>
            <a:r>
              <a:rPr lang="en-US" sz="1200" dirty="0">
                <a:solidFill>
                  <a:schemeClr val="bg2">
                    <a:lumMod val="50000"/>
                  </a:schemeClr>
                </a:solidFill>
                <a:latin typeface="Century Gothic" charset="0"/>
                <a:ea typeface="Century Gothic" charset="0"/>
                <a:cs typeface="Century Gothic" charset="0"/>
              </a:rPr>
              <a:t>thought to be </a:t>
            </a:r>
            <a:r>
              <a:rPr lang="en-US" sz="1200" dirty="0" smtClean="0">
                <a:solidFill>
                  <a:schemeClr val="bg2">
                    <a:lumMod val="50000"/>
                  </a:schemeClr>
                </a:solidFill>
                <a:latin typeface="Century Gothic" charset="0"/>
                <a:ea typeface="Century Gothic" charset="0"/>
                <a:cs typeface="Century Gothic" charset="0"/>
              </a:rPr>
              <a:t>infected, their market is colossal and theirs for the taking with this patent in a competitor field made of minor league firms. The chronic nature of hepatitis means often these treatments are for many many years by repeat customers, guaranteeing fairly stable revenue growth in the long term.</a:t>
            </a:r>
          </a:p>
          <a:p>
            <a:r>
              <a:rPr lang="en-US" sz="1200" dirty="0" smtClean="0">
                <a:solidFill>
                  <a:schemeClr val="bg2">
                    <a:lumMod val="50000"/>
                  </a:schemeClr>
                </a:solidFill>
                <a:latin typeface="Century Gothic" charset="0"/>
                <a:ea typeface="Century Gothic" charset="0"/>
                <a:cs typeface="Century Gothic" charset="0"/>
              </a:rPr>
              <a:t> </a:t>
            </a:r>
            <a:r>
              <a:rPr lang="en-GB" sz="1200" dirty="0" smtClean="0">
                <a:solidFill>
                  <a:schemeClr val="bg2">
                    <a:lumMod val="50000"/>
                  </a:schemeClr>
                </a:solidFill>
                <a:latin typeface="Century Gothic" charset="0"/>
                <a:ea typeface="Century Gothic" charset="0"/>
                <a:cs typeface="Century Gothic" charset="0"/>
              </a:rPr>
              <a:t>A </a:t>
            </a:r>
            <a:r>
              <a:rPr lang="en-GB" sz="1200" dirty="0">
                <a:solidFill>
                  <a:schemeClr val="bg2">
                    <a:lumMod val="50000"/>
                  </a:schemeClr>
                </a:solidFill>
                <a:latin typeface="Century Gothic" charset="0"/>
                <a:ea typeface="Century Gothic" charset="0"/>
                <a:cs typeface="Century Gothic" charset="0"/>
              </a:rPr>
              <a:t>relatively large advertising budget for a firm of its size of 14% of net sales value (SEC: EDGAR) has seen the firm in February run adverts on the CCTV (Chinese state broadcaster) reaching hundreds of millions of potential customers which could help restore demand for its products post GMP recertification</a:t>
            </a:r>
            <a:r>
              <a:rPr lang="en-US" sz="1200" dirty="0" smtClean="0">
                <a:solidFill>
                  <a:schemeClr val="bg2">
                    <a:lumMod val="50000"/>
                  </a:schemeClr>
                </a:solidFill>
                <a:effectLst/>
                <a:latin typeface="Century Gothic" charset="0"/>
                <a:ea typeface="Century Gothic" charset="0"/>
                <a:cs typeface="Century Gothic" charset="0"/>
              </a:rPr>
              <a:t> </a:t>
            </a:r>
          </a:p>
          <a:p>
            <a:r>
              <a:rPr lang="en-US" sz="1200" dirty="0" smtClean="0">
                <a:solidFill>
                  <a:schemeClr val="bg2">
                    <a:lumMod val="50000"/>
                  </a:schemeClr>
                </a:solidFill>
                <a:latin typeface="Century Gothic" charset="0"/>
                <a:ea typeface="Century Gothic" charset="0"/>
                <a:cs typeface="Century Gothic" charset="0"/>
              </a:rPr>
              <a:t>The operations of the firm in china act as a subsidiary under the </a:t>
            </a:r>
            <a:r>
              <a:rPr lang="en-US" sz="1200" dirty="0" err="1" smtClean="0">
                <a:solidFill>
                  <a:schemeClr val="bg2">
                    <a:lumMod val="50000"/>
                  </a:schemeClr>
                </a:solidFill>
                <a:latin typeface="Century Gothic" charset="0"/>
                <a:ea typeface="Century Gothic" charset="0"/>
                <a:cs typeface="Century Gothic" charset="0"/>
              </a:rPr>
              <a:t>Biostar</a:t>
            </a:r>
            <a:r>
              <a:rPr lang="en-US" sz="1200" dirty="0">
                <a:solidFill>
                  <a:schemeClr val="bg2">
                    <a:lumMod val="50000"/>
                  </a:schemeClr>
                </a:solidFill>
                <a:latin typeface="Century Gothic" charset="0"/>
                <a:ea typeface="Century Gothic" charset="0"/>
                <a:cs typeface="Century Gothic" charset="0"/>
              </a:rPr>
              <a:t> </a:t>
            </a:r>
            <a:r>
              <a:rPr lang="en-US" sz="1200" dirty="0" smtClean="0">
                <a:solidFill>
                  <a:schemeClr val="bg2">
                    <a:lumMod val="50000"/>
                  </a:schemeClr>
                </a:solidFill>
                <a:latin typeface="Century Gothic" charset="0"/>
                <a:ea typeface="Century Gothic" charset="0"/>
                <a:cs typeface="Century Gothic" charset="0"/>
              </a:rPr>
              <a:t>pharmaceuticals umbrella, this allows them to be one of the only regional players in the market with access to the great capital raising capabilities of being NASDAQ listed, this could help them continue to finance their growth far better than their Chinese competitors who are operating in the ever growing weariness to stock investment in china particularly after the large losses seen in August 2015 in Chinese stocks. </a:t>
            </a:r>
          </a:p>
          <a:p>
            <a:r>
              <a:rPr lang="en-US" sz="1200" dirty="0" smtClean="0">
                <a:solidFill>
                  <a:schemeClr val="bg2">
                    <a:lumMod val="50000"/>
                  </a:schemeClr>
                </a:solidFill>
                <a:latin typeface="Century Gothic" charset="0"/>
                <a:ea typeface="Century Gothic" charset="0"/>
                <a:cs typeface="Century Gothic" charset="0"/>
              </a:rPr>
              <a:t>The firms American ownership base has seen fit for the firm, although being china based, to operate to more rigorous international standards, this allows them effortless and minimal cost increases for global expansion in the future, this clear road to future expansion is a great sign for growth prospects given they pass short term  uncertainties. </a:t>
            </a:r>
          </a:p>
        </p:txBody>
      </p:sp>
      <p:sp>
        <p:nvSpPr>
          <p:cNvPr id="4" name="Rectangle 3"/>
          <p:cNvSpPr/>
          <p:nvPr/>
        </p:nvSpPr>
        <p:spPr>
          <a:xfrm>
            <a:off x="5316583" y="0"/>
            <a:ext cx="2243092" cy="1069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7" name="TextBox 6"/>
          <p:cNvSpPr txBox="1"/>
          <p:nvPr/>
        </p:nvSpPr>
        <p:spPr>
          <a:xfrm>
            <a:off x="5471477" y="216544"/>
            <a:ext cx="1933303" cy="1754326"/>
          </a:xfrm>
          <a:prstGeom prst="rect">
            <a:avLst/>
          </a:prstGeom>
          <a:noFill/>
        </p:spPr>
        <p:txBody>
          <a:bodyPr wrap="square" rtlCol="0">
            <a:spAutoFit/>
          </a:bodyPr>
          <a:lstStyle/>
          <a:p>
            <a:r>
              <a:rPr lang="en-GB" sz="1200" dirty="0">
                <a:solidFill>
                  <a:schemeClr val="bg2">
                    <a:lumMod val="50000"/>
                  </a:schemeClr>
                </a:solidFill>
                <a:latin typeface="Century Gothic" charset="0"/>
                <a:ea typeface="Century Gothic" charset="0"/>
                <a:cs typeface="Century Gothic" charset="0"/>
              </a:rPr>
              <a:t>R+D spending: $4.02 </a:t>
            </a:r>
            <a:r>
              <a:rPr lang="en-GB" sz="1200" dirty="0" smtClean="0">
                <a:solidFill>
                  <a:schemeClr val="bg2">
                    <a:lumMod val="50000"/>
                  </a:schemeClr>
                </a:solidFill>
                <a:latin typeface="Century Gothic" charset="0"/>
                <a:ea typeface="Century Gothic" charset="0"/>
                <a:cs typeface="Century Gothic" charset="0"/>
              </a:rPr>
              <a:t>m FY2015 </a:t>
            </a:r>
            <a:r>
              <a:rPr lang="en-GB" sz="1200" dirty="0">
                <a:solidFill>
                  <a:schemeClr val="bg2">
                    <a:lumMod val="50000"/>
                  </a:schemeClr>
                </a:solidFill>
                <a:latin typeface="Century Gothic" charset="0"/>
                <a:ea typeface="Century Gothic" charset="0"/>
                <a:cs typeface="Century Gothic" charset="0"/>
              </a:rPr>
              <a:t>(+45.4% FY2014</a:t>
            </a:r>
            <a:r>
              <a:rPr lang="en-GB" sz="1200" dirty="0" smtClean="0">
                <a:solidFill>
                  <a:schemeClr val="bg2">
                    <a:lumMod val="50000"/>
                  </a:schemeClr>
                </a:solidFill>
                <a:latin typeface="Century Gothic" charset="0"/>
                <a:ea typeface="Century Gothic" charset="0"/>
                <a:cs typeface="Century Gothic" charset="0"/>
              </a:rPr>
              <a:t>)</a:t>
            </a:r>
          </a:p>
          <a:p>
            <a:endParaRPr lang="en-US" sz="1200" i="1" dirty="0">
              <a:solidFill>
                <a:schemeClr val="bg2">
                  <a:lumMod val="50000"/>
                </a:schemeClr>
              </a:solidFill>
              <a:latin typeface="Century Gothic" charset="0"/>
              <a:ea typeface="Century Gothic" charset="0"/>
              <a:cs typeface="Century Gothic" charset="0"/>
            </a:endParaRPr>
          </a:p>
          <a:p>
            <a:r>
              <a:rPr lang="en-GB" sz="1200" dirty="0">
                <a:solidFill>
                  <a:schemeClr val="bg2">
                    <a:lumMod val="50000"/>
                  </a:schemeClr>
                </a:solidFill>
                <a:latin typeface="Century Gothic" charset="0"/>
                <a:ea typeface="Century Gothic" charset="0"/>
                <a:cs typeface="Century Gothic" charset="0"/>
              </a:rPr>
              <a:t>Advertising spend: $3.8m FY2015 (~14% net sales</a:t>
            </a:r>
            <a:r>
              <a:rPr lang="en-GB" sz="1200" dirty="0" smtClean="0">
                <a:solidFill>
                  <a:schemeClr val="bg2">
                    <a:lumMod val="50000"/>
                  </a:schemeClr>
                </a:solidFill>
                <a:latin typeface="Century Gothic" charset="0"/>
                <a:ea typeface="Century Gothic" charset="0"/>
                <a:cs typeface="Century Gothic" charset="0"/>
              </a:rPr>
              <a:t>)</a:t>
            </a:r>
          </a:p>
          <a:p>
            <a:endParaRPr lang="en-US" sz="1200" i="1" dirty="0">
              <a:solidFill>
                <a:schemeClr val="bg2">
                  <a:lumMod val="50000"/>
                </a:schemeClr>
              </a:solidFill>
              <a:latin typeface="Century Gothic" charset="0"/>
              <a:ea typeface="Century Gothic" charset="0"/>
              <a:cs typeface="Century Gothic" charset="0"/>
            </a:endParaRPr>
          </a:p>
          <a:p>
            <a:r>
              <a:rPr lang="en-GB" sz="1200" dirty="0">
                <a:solidFill>
                  <a:schemeClr val="bg2">
                    <a:lumMod val="50000"/>
                  </a:schemeClr>
                </a:solidFill>
                <a:latin typeface="Century Gothic" charset="0"/>
                <a:ea typeface="Century Gothic" charset="0"/>
                <a:cs typeface="Century Gothic" charset="0"/>
              </a:rPr>
              <a:t>Advertising spend: $0</a:t>
            </a:r>
            <a:endParaRPr lang="en-US" sz="1200" i="1" dirty="0">
              <a:solidFill>
                <a:schemeClr val="bg2">
                  <a:lumMod val="50000"/>
                </a:schemeClr>
              </a:solidFill>
              <a:latin typeface="Century Gothic" charset="0"/>
              <a:ea typeface="Century Gothic" charset="0"/>
              <a:cs typeface="Century Gothic" charset="0"/>
            </a:endParaRPr>
          </a:p>
          <a:p>
            <a:r>
              <a:rPr lang="en-GB" sz="1200" dirty="0">
                <a:solidFill>
                  <a:schemeClr val="bg2">
                    <a:lumMod val="50000"/>
                  </a:schemeClr>
                </a:solidFill>
                <a:latin typeface="Century Gothic" charset="0"/>
                <a:ea typeface="Century Gothic" charset="0"/>
                <a:cs typeface="Century Gothic" charset="0"/>
              </a:rPr>
              <a:t>FY2016</a:t>
            </a:r>
            <a:endParaRPr lang="en-US" sz="1200" i="1" dirty="0">
              <a:solidFill>
                <a:schemeClr val="bg2">
                  <a:lumMod val="50000"/>
                </a:schemeClr>
              </a:solidFill>
              <a:latin typeface="Century Gothic" charset="0"/>
              <a:ea typeface="Century Gothic" charset="0"/>
              <a:cs typeface="Century Gothic"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57" y="8780668"/>
            <a:ext cx="1088209" cy="1722998"/>
          </a:xfrm>
          <a:prstGeom prst="rect">
            <a:avLst/>
          </a:prstGeom>
        </p:spPr>
      </p:pic>
    </p:spTree>
    <p:extLst>
      <p:ext uri="{BB962C8B-B14F-4D97-AF65-F5344CB8AC3E}">
        <p14:creationId xmlns:p14="http://schemas.microsoft.com/office/powerpoint/2010/main" val="152262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32" y="216544"/>
            <a:ext cx="6520220" cy="436599"/>
          </a:xfrm>
        </p:spPr>
        <p:txBody>
          <a:bodyPr>
            <a:normAutofit/>
          </a:bodyPr>
          <a:lstStyle/>
          <a:p>
            <a:r>
              <a:rPr lang="en-US" sz="1400" dirty="0" smtClean="0">
                <a:solidFill>
                  <a:schemeClr val="bg2">
                    <a:lumMod val="50000"/>
                  </a:schemeClr>
                </a:solidFill>
                <a:latin typeface="Century Gothic" charset="0"/>
                <a:ea typeface="Century Gothic" charset="0"/>
                <a:cs typeface="Century Gothic" charset="0"/>
              </a:rPr>
              <a:t>Value inhibitors </a:t>
            </a:r>
            <a:endParaRPr lang="en-US" sz="1400" dirty="0">
              <a:solidFill>
                <a:schemeClr val="bg2">
                  <a:lumMod val="50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167032" y="860646"/>
            <a:ext cx="4627038" cy="6783857"/>
          </a:xfrm>
        </p:spPr>
        <p:txBody>
          <a:bodyPr>
            <a:normAutofit/>
          </a:bodyPr>
          <a:lstStyle/>
          <a:p>
            <a:r>
              <a:rPr lang="en-GB" sz="1200" dirty="0">
                <a:solidFill>
                  <a:schemeClr val="bg2">
                    <a:lumMod val="50000"/>
                  </a:schemeClr>
                </a:solidFill>
                <a:latin typeface="Century Gothic" charset="0"/>
                <a:ea typeface="Century Gothic" charset="0"/>
                <a:cs typeface="Century Gothic" charset="0"/>
              </a:rPr>
              <a:t>The Firm is currently plagued by a plethora of short term financing issues. With a market capitalisation of $7.98m, the have a meagre </a:t>
            </a:r>
            <a:r>
              <a:rPr lang="en-GB" sz="1200" dirty="0" smtClean="0">
                <a:solidFill>
                  <a:schemeClr val="bg2">
                    <a:lumMod val="50000"/>
                  </a:schemeClr>
                </a:solidFill>
                <a:latin typeface="Century Gothic" charset="0"/>
                <a:ea typeface="Century Gothic" charset="0"/>
                <a:cs typeface="Century Gothic" charset="0"/>
              </a:rPr>
              <a:t>$0.09m </a:t>
            </a:r>
            <a:r>
              <a:rPr lang="en-GB" sz="1200" dirty="0">
                <a:solidFill>
                  <a:schemeClr val="bg2">
                    <a:lumMod val="50000"/>
                  </a:schemeClr>
                </a:solidFill>
                <a:latin typeface="Century Gothic" charset="0"/>
                <a:ea typeface="Century Gothic" charset="0"/>
                <a:cs typeface="Century Gothic" charset="0"/>
              </a:rPr>
              <a:t>cash </a:t>
            </a:r>
            <a:r>
              <a:rPr lang="en-GB" sz="1200" dirty="0" smtClean="0">
                <a:solidFill>
                  <a:schemeClr val="bg2">
                    <a:lumMod val="50000"/>
                  </a:schemeClr>
                </a:solidFill>
                <a:latin typeface="Century Gothic" charset="0"/>
                <a:ea typeface="Century Gothic" charset="0"/>
                <a:cs typeface="Century Gothic" charset="0"/>
              </a:rPr>
              <a:t>and cash equivalents as </a:t>
            </a:r>
            <a:r>
              <a:rPr lang="en-GB" sz="1200" dirty="0">
                <a:solidFill>
                  <a:schemeClr val="bg2">
                    <a:lumMod val="50000"/>
                  </a:schemeClr>
                </a:solidFill>
                <a:latin typeface="Century Gothic" charset="0"/>
                <a:ea typeface="Century Gothic" charset="0"/>
                <a:cs typeface="Century Gothic" charset="0"/>
              </a:rPr>
              <a:t>of their </a:t>
            </a:r>
            <a:r>
              <a:rPr lang="en-GB" sz="1200" dirty="0" smtClean="0">
                <a:solidFill>
                  <a:schemeClr val="bg2">
                    <a:lumMod val="50000"/>
                  </a:schemeClr>
                </a:solidFill>
                <a:latin typeface="Century Gothic" charset="0"/>
                <a:ea typeface="Century Gothic" charset="0"/>
                <a:cs typeface="Century Gothic" charset="0"/>
              </a:rPr>
              <a:t>Q1 </a:t>
            </a:r>
            <a:r>
              <a:rPr lang="en-GB" sz="1200" dirty="0">
                <a:solidFill>
                  <a:schemeClr val="bg2">
                    <a:lumMod val="50000"/>
                  </a:schemeClr>
                </a:solidFill>
                <a:latin typeface="Century Gothic" charset="0"/>
                <a:ea typeface="Century Gothic" charset="0"/>
                <a:cs typeface="Century Gothic" charset="0"/>
              </a:rPr>
              <a:t>2016 statement, this may translate into difficulties in meeting their short term liabilities</a:t>
            </a:r>
            <a:r>
              <a:rPr lang="en-GB" sz="1200" dirty="0" smtClean="0">
                <a:solidFill>
                  <a:schemeClr val="bg2">
                    <a:lumMod val="50000"/>
                  </a:schemeClr>
                </a:solidFill>
                <a:latin typeface="Century Gothic" charset="0"/>
                <a:ea typeface="Century Gothic" charset="0"/>
                <a:cs typeface="Century Gothic" charset="0"/>
              </a:rPr>
              <a:t>.</a:t>
            </a:r>
          </a:p>
          <a:p>
            <a:endParaRPr lang="en-US" sz="1200" i="1" dirty="0">
              <a:solidFill>
                <a:schemeClr val="bg2">
                  <a:lumMod val="50000"/>
                </a:schemeClr>
              </a:solidFill>
              <a:latin typeface="Century Gothic" charset="0"/>
              <a:ea typeface="Century Gothic" charset="0"/>
              <a:cs typeface="Century Gothic" charset="0"/>
            </a:endParaRPr>
          </a:p>
          <a:p>
            <a:r>
              <a:rPr lang="en-GB" sz="1200" dirty="0">
                <a:solidFill>
                  <a:schemeClr val="bg2">
                    <a:lumMod val="50000"/>
                  </a:schemeClr>
                </a:solidFill>
                <a:latin typeface="Century Gothic" charset="0"/>
                <a:ea typeface="Century Gothic" charset="0"/>
                <a:cs typeface="Century Gothic" charset="0"/>
              </a:rPr>
              <a:t>Due to some issues of meeting their debt obligations in the past, they have found issues in renewing and extending some of their debt facilities. To quote their Q1 2016 report “we cannot provide any assurance that we may be able to successfully extend our loans and restore production values.”  Without the debt it is highly unlikely they will be able to increase </a:t>
            </a:r>
            <a:r>
              <a:rPr lang="en-GB" sz="1200" dirty="0" smtClean="0">
                <a:solidFill>
                  <a:schemeClr val="bg2">
                    <a:lumMod val="50000"/>
                  </a:schemeClr>
                </a:solidFill>
                <a:latin typeface="Century Gothic" charset="0"/>
                <a:ea typeface="Century Gothic" charset="0"/>
                <a:cs typeface="Century Gothic" charset="0"/>
              </a:rPr>
              <a:t>production </a:t>
            </a:r>
            <a:r>
              <a:rPr lang="en-GB" sz="1200" dirty="0">
                <a:solidFill>
                  <a:schemeClr val="bg2">
                    <a:lumMod val="50000"/>
                  </a:schemeClr>
                </a:solidFill>
                <a:latin typeface="Century Gothic" charset="0"/>
                <a:ea typeface="Century Gothic" charset="0"/>
                <a:cs typeface="Century Gothic" charset="0"/>
              </a:rPr>
              <a:t>to previous levels</a:t>
            </a:r>
            <a:r>
              <a:rPr lang="en-GB" sz="1200" dirty="0" smtClean="0">
                <a:solidFill>
                  <a:schemeClr val="bg2">
                    <a:lumMod val="50000"/>
                  </a:schemeClr>
                </a:solidFill>
                <a:latin typeface="Century Gothic" charset="0"/>
                <a:ea typeface="Century Gothic" charset="0"/>
                <a:cs typeface="Century Gothic" charset="0"/>
              </a:rPr>
              <a:t>.</a:t>
            </a:r>
          </a:p>
          <a:p>
            <a:endParaRPr lang="en-GB" sz="1200" i="1" dirty="0">
              <a:solidFill>
                <a:schemeClr val="bg2">
                  <a:lumMod val="50000"/>
                </a:schemeClr>
              </a:solidFill>
              <a:latin typeface="Century Gothic" charset="0"/>
              <a:ea typeface="Century Gothic" charset="0"/>
              <a:cs typeface="Century Gothic" charset="0"/>
            </a:endParaRPr>
          </a:p>
          <a:p>
            <a:r>
              <a:rPr lang="en-GB" sz="1200" dirty="0" smtClean="0">
                <a:solidFill>
                  <a:schemeClr val="bg2">
                    <a:lumMod val="50000"/>
                  </a:schemeClr>
                </a:solidFill>
                <a:latin typeface="Century Gothic" charset="0"/>
                <a:ea typeface="Century Gothic" charset="0"/>
                <a:cs typeface="Century Gothic" charset="0"/>
              </a:rPr>
              <a:t>There are some severe concerns over the financial solubility of the firm and its owner, with this being sited as a reason for one of the firms bank accounts being closed. This level of uncertainty may be reflected in the rates placed upon their debt facilities which may severely limit their ability to refinance or fund expansion.</a:t>
            </a:r>
          </a:p>
          <a:p>
            <a:endParaRPr lang="en-GB" sz="1200" dirty="0" smtClean="0">
              <a:solidFill>
                <a:schemeClr val="bg2">
                  <a:lumMod val="50000"/>
                </a:schemeClr>
              </a:solidFill>
              <a:latin typeface="Century Gothic" charset="0"/>
              <a:ea typeface="Century Gothic" charset="0"/>
              <a:cs typeface="Century Gothic" charset="0"/>
            </a:endParaRPr>
          </a:p>
          <a:p>
            <a:r>
              <a:rPr lang="en-GB" sz="1200" dirty="0" smtClean="0">
                <a:solidFill>
                  <a:schemeClr val="bg2">
                    <a:lumMod val="50000"/>
                  </a:schemeClr>
                </a:solidFill>
                <a:latin typeface="Century Gothic" charset="0"/>
                <a:ea typeface="Century Gothic" charset="0"/>
                <a:cs typeface="Century Gothic" charset="0"/>
              </a:rPr>
              <a:t>’there is no assurance we will find such funding on acceptable terms if at all.’ – a daunting quote from their Q1 2016 statement. (SEC:EDGAR) </a:t>
            </a:r>
          </a:p>
          <a:p>
            <a:endParaRPr lang="en-GB" sz="1200" dirty="0">
              <a:solidFill>
                <a:schemeClr val="bg2">
                  <a:lumMod val="50000"/>
                </a:schemeClr>
              </a:solidFill>
              <a:latin typeface="Century Gothic" charset="0"/>
              <a:ea typeface="Century Gothic" charset="0"/>
              <a:cs typeface="Century Gothic" charset="0"/>
            </a:endParaRPr>
          </a:p>
          <a:p>
            <a:r>
              <a:rPr lang="en-GB" sz="1200" dirty="0" smtClean="0">
                <a:solidFill>
                  <a:schemeClr val="bg2">
                    <a:lumMod val="50000"/>
                  </a:schemeClr>
                </a:solidFill>
                <a:latin typeface="Century Gothic" charset="0"/>
                <a:ea typeface="Century Gothic" charset="0"/>
                <a:cs typeface="Century Gothic" charset="0"/>
              </a:rPr>
              <a:t>The firm currently has 1 major customer, buying 100% of its sales, this is due to the shut down of </a:t>
            </a:r>
            <a:r>
              <a:rPr lang="en-GB" sz="1200" dirty="0">
                <a:solidFill>
                  <a:schemeClr val="bg2">
                    <a:lumMod val="50000"/>
                  </a:schemeClr>
                </a:solidFill>
                <a:latin typeface="Century Gothic" charset="0"/>
                <a:ea typeface="Century Gothic" charset="0"/>
                <a:cs typeface="Century Gothic" charset="0"/>
              </a:rPr>
              <a:t>A</a:t>
            </a:r>
            <a:r>
              <a:rPr lang="en-GB" sz="1200" dirty="0" smtClean="0">
                <a:solidFill>
                  <a:schemeClr val="bg2">
                    <a:lumMod val="50000"/>
                  </a:schemeClr>
                </a:solidFill>
                <a:latin typeface="Century Gothic" charset="0"/>
                <a:ea typeface="Century Gothic" charset="0"/>
                <a:cs typeface="Century Gothic" charset="0"/>
              </a:rPr>
              <a:t>oxing’s production and distribution, however this is a concerning development given cancellation of this contract in the short term could entirely wipe the firms revenues, this power of perfect monopsony</a:t>
            </a:r>
            <a:r>
              <a:rPr lang="en-US" sz="1200" dirty="0" smtClean="0">
                <a:solidFill>
                  <a:schemeClr val="bg2">
                    <a:lumMod val="50000"/>
                  </a:schemeClr>
                </a:solidFill>
                <a:latin typeface="Century Gothic" charset="0"/>
                <a:ea typeface="Century Gothic" charset="0"/>
                <a:cs typeface="Century Gothic" charset="0"/>
              </a:rPr>
              <a:t> could lead to some harsh negotiations leading to increased losses to maintain any revenues if the other production is not soon re-established. </a:t>
            </a:r>
          </a:p>
          <a:p>
            <a:endParaRPr lang="en-US" sz="1200" dirty="0">
              <a:solidFill>
                <a:schemeClr val="bg2">
                  <a:lumMod val="50000"/>
                </a:schemeClr>
              </a:solidFill>
              <a:latin typeface="Century Gothic" charset="0"/>
              <a:ea typeface="Century Gothic" charset="0"/>
              <a:cs typeface="Century Gothic" charset="0"/>
            </a:endParaRPr>
          </a:p>
        </p:txBody>
      </p:sp>
      <p:sp>
        <p:nvSpPr>
          <p:cNvPr id="4" name="Rectangle 3"/>
          <p:cNvSpPr/>
          <p:nvPr/>
        </p:nvSpPr>
        <p:spPr>
          <a:xfrm>
            <a:off x="5316583" y="0"/>
            <a:ext cx="2243092" cy="1069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32" y="8780668"/>
            <a:ext cx="1088209" cy="1722998"/>
          </a:xfrm>
          <a:prstGeom prst="rect">
            <a:avLst/>
          </a:prstGeom>
        </p:spPr>
      </p:pic>
      <p:sp>
        <p:nvSpPr>
          <p:cNvPr id="6" name="TextBox 5"/>
          <p:cNvSpPr txBox="1"/>
          <p:nvPr/>
        </p:nvSpPr>
        <p:spPr>
          <a:xfrm>
            <a:off x="5523729" y="216544"/>
            <a:ext cx="1828800" cy="1938992"/>
          </a:xfrm>
          <a:prstGeom prst="rect">
            <a:avLst/>
          </a:prstGeom>
          <a:noFill/>
        </p:spPr>
        <p:txBody>
          <a:bodyPr wrap="square" rtlCol="0">
            <a:spAutoFit/>
          </a:bodyPr>
          <a:lstStyle/>
          <a:p>
            <a:r>
              <a:rPr lang="en-US" sz="1200" dirty="0" smtClean="0">
                <a:latin typeface="Century Gothic" charset="0"/>
                <a:ea typeface="Century Gothic" charset="0"/>
                <a:cs typeface="Century Gothic" charset="0"/>
              </a:rPr>
              <a:t>Cash and cash equivalents: </a:t>
            </a:r>
          </a:p>
          <a:p>
            <a:endParaRPr lang="en-US" sz="1200" dirty="0" smtClean="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$0.09m </a:t>
            </a:r>
          </a:p>
          <a:p>
            <a:r>
              <a:rPr lang="en-US" sz="1200" dirty="0" smtClean="0">
                <a:latin typeface="Century Gothic" charset="0"/>
                <a:ea typeface="Century Gothic" charset="0"/>
                <a:cs typeface="Century Gothic" charset="0"/>
              </a:rPr>
              <a:t>(10Q SEC:EDGAR)</a:t>
            </a:r>
          </a:p>
          <a:p>
            <a:endParaRPr lang="en-US" sz="1200" dirty="0">
              <a:latin typeface="Century Gothic" charset="0"/>
              <a:ea typeface="Century Gothic" charset="0"/>
              <a:cs typeface="Century Gothic" charset="0"/>
            </a:endParaRPr>
          </a:p>
          <a:p>
            <a:endParaRPr lang="en-US" sz="1200" dirty="0" smtClean="0">
              <a:latin typeface="Century Gothic" charset="0"/>
              <a:ea typeface="Century Gothic" charset="0"/>
              <a:cs typeface="Century Gothic" charset="0"/>
            </a:endParaRPr>
          </a:p>
          <a:p>
            <a:endParaRPr lang="en-US" sz="1200" dirty="0">
              <a:latin typeface="Century Gothic" charset="0"/>
              <a:ea typeface="Century Gothic" charset="0"/>
              <a:cs typeface="Century Gothic" charset="0"/>
            </a:endParaRPr>
          </a:p>
          <a:p>
            <a:endParaRPr lang="en-US" sz="1200" dirty="0" smtClean="0">
              <a:latin typeface="Century Gothic" charset="0"/>
              <a:ea typeface="Century Gothic" charset="0"/>
              <a:cs typeface="Century Gothic" charset="0"/>
            </a:endParaRPr>
          </a:p>
          <a:p>
            <a:endParaRPr lang="en-US" sz="1200" dirty="0">
              <a:latin typeface="Century Gothic" charset="0"/>
              <a:ea typeface="Century Gothic" charset="0"/>
              <a:cs typeface="Century Gothic" charset="0"/>
            </a:endParaRPr>
          </a:p>
        </p:txBody>
      </p:sp>
    </p:spTree>
    <p:extLst>
      <p:ext uri="{BB962C8B-B14F-4D97-AF65-F5344CB8AC3E}">
        <p14:creationId xmlns:p14="http://schemas.microsoft.com/office/powerpoint/2010/main" val="126145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94" y="203481"/>
            <a:ext cx="5907198" cy="475788"/>
          </a:xfrm>
        </p:spPr>
        <p:txBody>
          <a:bodyPr>
            <a:normAutofit/>
          </a:bodyPr>
          <a:lstStyle/>
          <a:p>
            <a:r>
              <a:rPr lang="en-US" sz="1400" dirty="0" smtClean="0">
                <a:solidFill>
                  <a:schemeClr val="bg2">
                    <a:lumMod val="50000"/>
                  </a:schemeClr>
                </a:solidFill>
                <a:latin typeface="Century Gothic" charset="0"/>
                <a:ea typeface="Century Gothic" charset="0"/>
                <a:cs typeface="Century Gothic" charset="0"/>
              </a:rPr>
              <a:t>opportunities</a:t>
            </a:r>
            <a:endParaRPr lang="en-US" sz="1400" dirty="0">
              <a:solidFill>
                <a:schemeClr val="bg2">
                  <a:lumMod val="50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336848" y="731521"/>
            <a:ext cx="4117586" cy="8963852"/>
          </a:xfrm>
        </p:spPr>
        <p:txBody>
          <a:bodyPr>
            <a:normAutofit/>
          </a:bodyPr>
          <a:lstStyle/>
          <a:p>
            <a:r>
              <a:rPr lang="en-US" sz="1200" dirty="0" err="1" smtClean="0">
                <a:latin typeface="Century Gothic" charset="0"/>
                <a:ea typeface="Century Gothic" charset="0"/>
                <a:cs typeface="Century Gothic" charset="0"/>
              </a:rPr>
              <a:t>Biostar</a:t>
            </a:r>
            <a:r>
              <a:rPr lang="en-US" sz="1200" dirty="0" smtClean="0">
                <a:latin typeface="Century Gothic" charset="0"/>
                <a:ea typeface="Century Gothic" charset="0"/>
                <a:cs typeface="Century Gothic" charset="0"/>
              </a:rPr>
              <a:t> has already finalized a deal for the purchase of a supplier for a range of its treatments, (PRC) this vertical integration could lead to significant decreases in unit costs and potentially increasing the already large 70% margins on its most popular product. This also could be a steady foundation from which to grow rapidly and competitively using their ease of capital raising on NASDAQ and proprietary formulas. This deal is due for completion by the end of Q2 2016 (10Q SEC:EDGAR)</a:t>
            </a:r>
          </a:p>
          <a:p>
            <a:r>
              <a:rPr lang="en-US" sz="1200" dirty="0" err="1" smtClean="0">
                <a:latin typeface="Century Gothic" charset="0"/>
                <a:ea typeface="Century Gothic" charset="0"/>
                <a:cs typeface="Century Gothic" charset="0"/>
              </a:rPr>
              <a:t>Biostar</a:t>
            </a:r>
            <a:r>
              <a:rPr lang="en-US" sz="1200" dirty="0" smtClean="0">
                <a:latin typeface="Century Gothic" charset="0"/>
                <a:ea typeface="Century Gothic" charset="0"/>
                <a:cs typeface="Century Gothic" charset="0"/>
              </a:rPr>
              <a:t> has also finalized another deal for an undisclosed competitor, which is also set to be completed within Q2 2016 (10Q SEC:EDGAR) this rapid market expansion could see them acquire other proprietary formulations and production processes, this could give some economies of scale that would translate into improved margins in the medium term.</a:t>
            </a:r>
          </a:p>
          <a:p>
            <a:r>
              <a:rPr lang="en-US" sz="1200" dirty="0" smtClean="0">
                <a:latin typeface="Century Gothic" charset="0"/>
                <a:ea typeface="Century Gothic" charset="0"/>
                <a:cs typeface="Century Gothic" charset="0"/>
              </a:rPr>
              <a:t>The acquisitions of competitor firms will not only improve their market share but diversify their product portfolio reducing the implicit risk to the firm of the success of any one product providing a far more stable set of accounts than is currently seen.</a:t>
            </a:r>
          </a:p>
          <a:p>
            <a:endParaRPr lang="en-US" sz="1200" dirty="0" smtClean="0">
              <a:latin typeface="Century Gothic" charset="0"/>
              <a:ea typeface="Century Gothic" charset="0"/>
              <a:cs typeface="Century Gothic" charset="0"/>
            </a:endParaRPr>
          </a:p>
        </p:txBody>
      </p:sp>
      <p:sp>
        <p:nvSpPr>
          <p:cNvPr id="5" name="Rectangle 4"/>
          <p:cNvSpPr/>
          <p:nvPr/>
        </p:nvSpPr>
        <p:spPr>
          <a:xfrm>
            <a:off x="5316583" y="1"/>
            <a:ext cx="2243092" cy="108952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7" name="TextBox 6"/>
          <p:cNvSpPr txBox="1"/>
          <p:nvPr/>
        </p:nvSpPr>
        <p:spPr>
          <a:xfrm>
            <a:off x="5473338" y="203481"/>
            <a:ext cx="1959428" cy="1107996"/>
          </a:xfrm>
          <a:prstGeom prst="rect">
            <a:avLst/>
          </a:prstGeom>
          <a:noFill/>
        </p:spPr>
        <p:txBody>
          <a:bodyPr wrap="square" rtlCol="0">
            <a:spAutoFit/>
          </a:bodyPr>
          <a:lstStyle/>
          <a:p>
            <a:r>
              <a:rPr lang="en-US" sz="1100" dirty="0" smtClean="0">
                <a:latin typeface="Century Gothic" charset="0"/>
                <a:ea typeface="Century Gothic" charset="0"/>
                <a:cs typeface="Century Gothic" charset="0"/>
              </a:rPr>
              <a:t>Acquisition value (PRC):</a:t>
            </a:r>
          </a:p>
          <a:p>
            <a:r>
              <a:rPr lang="en-US" sz="1100" dirty="0" smtClean="0">
                <a:latin typeface="Century Gothic" charset="0"/>
                <a:ea typeface="Century Gothic" charset="0"/>
                <a:cs typeface="Century Gothic" charset="0"/>
              </a:rPr>
              <a:t>$12.7m</a:t>
            </a:r>
          </a:p>
          <a:p>
            <a:endParaRPr lang="en-US" sz="1100" dirty="0">
              <a:latin typeface="Century Gothic" charset="0"/>
              <a:ea typeface="Century Gothic" charset="0"/>
              <a:cs typeface="Century Gothic" charset="0"/>
            </a:endParaRPr>
          </a:p>
          <a:p>
            <a:r>
              <a:rPr lang="en-US" sz="1100" dirty="0" smtClean="0">
                <a:latin typeface="Century Gothic" charset="0"/>
                <a:ea typeface="Century Gothic" charset="0"/>
                <a:cs typeface="Century Gothic" charset="0"/>
              </a:rPr>
              <a:t>Acquisition value (undisclosed competitor)</a:t>
            </a:r>
          </a:p>
          <a:p>
            <a:r>
              <a:rPr lang="en-US" sz="1100" dirty="0" smtClean="0">
                <a:latin typeface="Century Gothic" charset="0"/>
                <a:ea typeface="Century Gothic" charset="0"/>
                <a:cs typeface="Century Gothic" charset="0"/>
              </a:rPr>
              <a:t>$8.7m </a:t>
            </a:r>
            <a:endParaRPr lang="en-US" sz="1100" dirty="0">
              <a:latin typeface="Century Gothic" charset="0"/>
              <a:ea typeface="Century Gothic" charset="0"/>
              <a:cs typeface="Century Gothic"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94" y="8711657"/>
            <a:ext cx="1088209" cy="1722998"/>
          </a:xfrm>
          <a:prstGeom prst="rect">
            <a:avLst/>
          </a:prstGeom>
        </p:spPr>
      </p:pic>
    </p:spTree>
    <p:extLst>
      <p:ext uri="{BB962C8B-B14F-4D97-AF65-F5344CB8AC3E}">
        <p14:creationId xmlns:p14="http://schemas.microsoft.com/office/powerpoint/2010/main" val="1357682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31" y="125103"/>
            <a:ext cx="6520220" cy="475788"/>
          </a:xfrm>
        </p:spPr>
        <p:txBody>
          <a:bodyPr>
            <a:normAutofit/>
          </a:bodyPr>
          <a:lstStyle/>
          <a:p>
            <a:r>
              <a:rPr lang="en-US" sz="1400" dirty="0" smtClean="0">
                <a:solidFill>
                  <a:schemeClr val="bg2">
                    <a:lumMod val="50000"/>
                  </a:schemeClr>
                </a:solidFill>
                <a:latin typeface="Century Gothic" charset="0"/>
                <a:ea typeface="Century Gothic" charset="0"/>
                <a:cs typeface="Century Gothic" charset="0"/>
              </a:rPr>
              <a:t>threats</a:t>
            </a:r>
            <a:endParaRPr lang="en-US" sz="1400" dirty="0">
              <a:solidFill>
                <a:schemeClr val="bg2">
                  <a:lumMod val="50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167031" y="600891"/>
            <a:ext cx="4613975" cy="8820160"/>
          </a:xfrm>
        </p:spPr>
        <p:txBody>
          <a:bodyPr>
            <a:normAutofit/>
          </a:bodyPr>
          <a:lstStyle/>
          <a:p>
            <a:r>
              <a:rPr lang="en-US" sz="1200" dirty="0" smtClean="0">
                <a:solidFill>
                  <a:schemeClr val="bg2">
                    <a:lumMod val="50000"/>
                  </a:schemeClr>
                </a:solidFill>
                <a:latin typeface="Century Gothic" charset="0"/>
                <a:ea typeface="Century Gothic" charset="0"/>
                <a:cs typeface="Century Gothic" charset="0"/>
              </a:rPr>
              <a:t>The acquisitions they are undertaking require more cash than they have at hand, the acquisition of PRC alone requires another $0.2m in cash by Q2 2016, the firm currently has $0.09m in cash and cash equivalents on its balance sheet with just cash being $0.038m of that figure. This matched with the severity of their financing issues could cause this deal to potentially fall through without a significant capital investment or rapid sale of some current assets, this cannibalization of the firm doesn't bode well for the short term with the share based exchange for the second acquisition also occurring In this date range. </a:t>
            </a:r>
          </a:p>
          <a:p>
            <a:r>
              <a:rPr lang="en-US" sz="1200" dirty="0" smtClean="0">
                <a:solidFill>
                  <a:schemeClr val="bg2">
                    <a:lumMod val="50000"/>
                  </a:schemeClr>
                </a:solidFill>
                <a:latin typeface="Century Gothic" charset="0"/>
                <a:ea typeface="Century Gothic" charset="0"/>
                <a:cs typeface="Century Gothic" charset="0"/>
              </a:rPr>
              <a:t>The firm may not get recertified, this would permanently rid them of 47.4% of their revenues compared to FY 2015, this huge hole in their finances would almost guarantee insolvency. </a:t>
            </a:r>
          </a:p>
          <a:p>
            <a:r>
              <a:rPr lang="en-US" sz="1200" dirty="0" smtClean="0">
                <a:solidFill>
                  <a:schemeClr val="bg2">
                    <a:lumMod val="50000"/>
                  </a:schemeClr>
                </a:solidFill>
                <a:latin typeface="Century Gothic" charset="0"/>
                <a:ea typeface="Century Gothic" charset="0"/>
                <a:cs typeface="Century Gothic" charset="0"/>
              </a:rPr>
              <a:t>The movements of the currency between the firms operations in china and ownership in the US could diminish the value of some of the returns based on currency devaluation of the renminbi over the period, this is a definite concern given the general direction of the currency over the past year and the fact the firm has not got the financial flexibility to set aside financing for forward contracts to secure values. </a:t>
            </a:r>
          </a:p>
          <a:p>
            <a:r>
              <a:rPr lang="en-US" sz="1200" dirty="0" smtClean="0">
                <a:solidFill>
                  <a:schemeClr val="bg2">
                    <a:lumMod val="50000"/>
                  </a:schemeClr>
                </a:solidFill>
                <a:latin typeface="Century Gothic" charset="0"/>
                <a:ea typeface="Century Gothic" charset="0"/>
                <a:cs typeface="Century Gothic" charset="0"/>
              </a:rPr>
              <a:t>Based upon the negative results and losses made by the firm over the last 2 years, this firm can be at the very least be said to be a risky investment, and given global uncertainty and volatility post </a:t>
            </a:r>
            <a:r>
              <a:rPr lang="en-US" sz="1200" dirty="0">
                <a:solidFill>
                  <a:schemeClr val="bg2">
                    <a:lumMod val="50000"/>
                  </a:schemeClr>
                </a:solidFill>
                <a:latin typeface="Century Gothic" charset="0"/>
                <a:ea typeface="Century Gothic" charset="0"/>
                <a:cs typeface="Century Gothic" charset="0"/>
              </a:rPr>
              <a:t>B</a:t>
            </a:r>
            <a:r>
              <a:rPr lang="en-US" sz="1200" dirty="0" smtClean="0">
                <a:solidFill>
                  <a:schemeClr val="bg2">
                    <a:lumMod val="50000"/>
                  </a:schemeClr>
                </a:solidFill>
                <a:latin typeface="Century Gothic" charset="0"/>
                <a:ea typeface="Century Gothic" charset="0"/>
                <a:cs typeface="Century Gothic" charset="0"/>
              </a:rPr>
              <a:t>rexit and along with a diminishing attitude to stock investments from the crash experienced in china in august 2015, it is rather hard to believe the firm will be flooded with interested investors. </a:t>
            </a:r>
          </a:p>
          <a:p>
            <a:endParaRPr lang="en-US" sz="1200" dirty="0" smtClean="0">
              <a:solidFill>
                <a:schemeClr val="bg2">
                  <a:lumMod val="50000"/>
                </a:schemeClr>
              </a:solidFill>
              <a:latin typeface="Century Gothic" charset="0"/>
              <a:ea typeface="Century Gothic" charset="0"/>
              <a:cs typeface="Century Gothic" charset="0"/>
            </a:endParaRPr>
          </a:p>
        </p:txBody>
      </p:sp>
      <p:sp>
        <p:nvSpPr>
          <p:cNvPr id="4" name="Rectangle 3"/>
          <p:cNvSpPr/>
          <p:nvPr/>
        </p:nvSpPr>
        <p:spPr>
          <a:xfrm>
            <a:off x="5316583" y="1"/>
            <a:ext cx="2243092" cy="10691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5" name="TextBox 4"/>
          <p:cNvSpPr txBox="1"/>
          <p:nvPr/>
        </p:nvSpPr>
        <p:spPr>
          <a:xfrm>
            <a:off x="5447211" y="477800"/>
            <a:ext cx="2112464" cy="1754326"/>
          </a:xfrm>
          <a:prstGeom prst="rect">
            <a:avLst/>
          </a:prstGeom>
          <a:noFill/>
        </p:spPr>
        <p:txBody>
          <a:bodyPr wrap="square" rtlCol="0">
            <a:spAutoFit/>
          </a:bodyPr>
          <a:lstStyle/>
          <a:p>
            <a:r>
              <a:rPr lang="en-US" sz="1200" dirty="0" smtClean="0">
                <a:latin typeface="Century Gothic" charset="0"/>
                <a:ea typeface="Century Gothic" charset="0"/>
                <a:cs typeface="Century Gothic" charset="0"/>
              </a:rPr>
              <a:t>Cash and cash equivalents: </a:t>
            </a:r>
          </a:p>
          <a:p>
            <a:r>
              <a:rPr lang="en-US" sz="1200" dirty="0" smtClean="0">
                <a:latin typeface="Century Gothic" charset="0"/>
                <a:ea typeface="Century Gothic" charset="0"/>
                <a:cs typeface="Century Gothic" charset="0"/>
              </a:rPr>
              <a:t>$0.09m (Q1 2016) </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Cash: </a:t>
            </a:r>
          </a:p>
          <a:p>
            <a:r>
              <a:rPr lang="en-US" sz="1200" dirty="0" smtClean="0">
                <a:latin typeface="Century Gothic" charset="0"/>
                <a:ea typeface="Century Gothic" charset="0"/>
                <a:cs typeface="Century Gothic" charset="0"/>
              </a:rPr>
              <a:t>$0.038 (Q1 2016)</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31" y="8780667"/>
            <a:ext cx="1088209" cy="1722998"/>
          </a:xfrm>
          <a:prstGeom prst="rect">
            <a:avLst/>
          </a:prstGeom>
        </p:spPr>
      </p:pic>
    </p:spTree>
    <p:extLst>
      <p:ext uri="{BB962C8B-B14F-4D97-AF65-F5344CB8AC3E}">
        <p14:creationId xmlns:p14="http://schemas.microsoft.com/office/powerpoint/2010/main" val="1321439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19" y="138021"/>
            <a:ext cx="4207547" cy="422387"/>
          </a:xfrm>
        </p:spPr>
        <p:txBody>
          <a:bodyPr>
            <a:normAutofit/>
          </a:bodyPr>
          <a:lstStyle/>
          <a:p>
            <a:r>
              <a:rPr lang="en-US" sz="1400" dirty="0" smtClean="0">
                <a:solidFill>
                  <a:schemeClr val="tx1">
                    <a:lumMod val="50000"/>
                    <a:lumOff val="50000"/>
                  </a:schemeClr>
                </a:solidFill>
                <a:latin typeface="Century Gothic" charset="0"/>
                <a:ea typeface="Century Gothic" charset="0"/>
                <a:cs typeface="Century Gothic" charset="0"/>
              </a:rPr>
              <a:t>Trading</a:t>
            </a:r>
            <a:endParaRPr lang="en-US" sz="1600" dirty="0">
              <a:solidFill>
                <a:schemeClr val="tx1">
                  <a:lumMod val="50000"/>
                  <a:lumOff val="50000"/>
                </a:schemeClr>
              </a:solidFill>
              <a:latin typeface="Century Gothic" charset="0"/>
              <a:ea typeface="Century Gothic" charset="0"/>
              <a:cs typeface="Century Gothic" charset="0"/>
            </a:endParaRPr>
          </a:p>
        </p:txBody>
      </p:sp>
      <p:sp>
        <p:nvSpPr>
          <p:cNvPr id="4" name="Rectangle 3"/>
          <p:cNvSpPr/>
          <p:nvPr/>
        </p:nvSpPr>
        <p:spPr>
          <a:xfrm>
            <a:off x="4364966" y="0"/>
            <a:ext cx="3194709" cy="10691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7515187"/>
              </p:ext>
            </p:extLst>
          </p:nvPr>
        </p:nvGraphicFramePr>
        <p:xfrm>
          <a:off x="4364966" y="560408"/>
          <a:ext cx="3189630" cy="22431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886551940"/>
              </p:ext>
            </p:extLst>
          </p:nvPr>
        </p:nvGraphicFramePr>
        <p:xfrm>
          <a:off x="4370045" y="4002637"/>
          <a:ext cx="3189630" cy="21824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57419" y="560408"/>
            <a:ext cx="4052272" cy="8710077"/>
          </a:xfrm>
          <a:prstGeom prst="rect">
            <a:avLst/>
          </a:prstGeom>
          <a:noFill/>
        </p:spPr>
        <p:txBody>
          <a:bodyPr wrap="square" rtlCol="0">
            <a:spAutoFit/>
          </a:bodyPr>
          <a:lstStyle/>
          <a:p>
            <a:r>
              <a:rPr lang="en-US" sz="1400" dirty="0" smtClean="0">
                <a:solidFill>
                  <a:schemeClr val="tx1">
                    <a:lumMod val="50000"/>
                    <a:lumOff val="50000"/>
                  </a:schemeClr>
                </a:solidFill>
                <a:latin typeface="Century Gothic" charset="0"/>
                <a:ea typeface="Century Gothic" charset="0"/>
                <a:cs typeface="Century Gothic" charset="0"/>
              </a:rPr>
              <a:t>Looking at the actions of the market, we can see a large price jump on the 8</a:t>
            </a:r>
            <a:r>
              <a:rPr lang="en-US" sz="1400" baseline="30000" dirty="0" smtClean="0">
                <a:solidFill>
                  <a:schemeClr val="tx1">
                    <a:lumMod val="50000"/>
                    <a:lumOff val="50000"/>
                  </a:schemeClr>
                </a:solidFill>
                <a:latin typeface="Century Gothic" charset="0"/>
                <a:ea typeface="Century Gothic" charset="0"/>
                <a:cs typeface="Century Gothic" charset="0"/>
              </a:rPr>
              <a:t>th</a:t>
            </a:r>
            <a:r>
              <a:rPr lang="en-US" sz="1400" dirty="0" smtClean="0">
                <a:solidFill>
                  <a:schemeClr val="tx1">
                    <a:lumMod val="50000"/>
                    <a:lumOff val="50000"/>
                  </a:schemeClr>
                </a:solidFill>
                <a:latin typeface="Century Gothic" charset="0"/>
                <a:ea typeface="Century Gothic" charset="0"/>
                <a:cs typeface="Century Gothic" charset="0"/>
              </a:rPr>
              <a:t> of June, a one day jump of 200.7% in value, this jump was on no new news, no updates, no statements of any kind relevant to the firm. </a:t>
            </a:r>
          </a:p>
          <a:p>
            <a:endParaRPr lang="en-US" sz="1400" dirty="0" smtClean="0">
              <a:solidFill>
                <a:schemeClr val="tx1">
                  <a:lumMod val="50000"/>
                  <a:lumOff val="50000"/>
                </a:schemeClr>
              </a:solidFill>
              <a:latin typeface="Century Gothic" charset="0"/>
              <a:ea typeface="Century Gothic" charset="0"/>
              <a:cs typeface="Century Gothic" charset="0"/>
            </a:endParaRPr>
          </a:p>
          <a:p>
            <a:r>
              <a:rPr lang="en-US" sz="1400" dirty="0" smtClean="0">
                <a:solidFill>
                  <a:schemeClr val="tx1">
                    <a:lumMod val="50000"/>
                    <a:lumOff val="50000"/>
                  </a:schemeClr>
                </a:solidFill>
                <a:latin typeface="Century Gothic" charset="0"/>
                <a:ea typeface="Century Gothic" charset="0"/>
                <a:cs typeface="Century Gothic" charset="0"/>
              </a:rPr>
              <a:t>Before this movement it would be hard to find logic in the low value held since it then would have had a price a mere 34.3% of its net asset value per share, I.E if the firm immediately liquidated and sold all assets it would generate nearly 300% return for all investors, and given the ever present fears of insolvency this is a highly likely possibility.</a:t>
            </a:r>
          </a:p>
          <a:p>
            <a:endParaRPr lang="en-US" sz="1400" dirty="0" smtClean="0">
              <a:solidFill>
                <a:schemeClr val="tx1">
                  <a:lumMod val="50000"/>
                  <a:lumOff val="50000"/>
                </a:schemeClr>
              </a:solidFill>
              <a:latin typeface="Century Gothic" charset="0"/>
              <a:ea typeface="Century Gothic" charset="0"/>
              <a:cs typeface="Century Gothic" charset="0"/>
            </a:endParaRPr>
          </a:p>
          <a:p>
            <a:r>
              <a:rPr lang="en-US" sz="1400" dirty="0" smtClean="0">
                <a:solidFill>
                  <a:schemeClr val="tx1">
                    <a:lumMod val="50000"/>
                    <a:lumOff val="50000"/>
                  </a:schemeClr>
                </a:solidFill>
                <a:latin typeface="Century Gothic" charset="0"/>
                <a:ea typeface="Century Gothic" charset="0"/>
                <a:cs typeface="Century Gothic" charset="0"/>
              </a:rPr>
              <a:t>But what we can see from the colossal spike in the volumes traded that day, is that the large and rational price correction became a band wagon for day traders with a 168,368.75% jump in volumes the day of the correction nearly 5 times the number of shares the firm has in the market, each share on average changed hands 5 times that day.</a:t>
            </a:r>
          </a:p>
          <a:p>
            <a:endParaRPr lang="en-US" sz="1400" dirty="0">
              <a:solidFill>
                <a:schemeClr val="tx1">
                  <a:lumMod val="50000"/>
                  <a:lumOff val="50000"/>
                </a:schemeClr>
              </a:solidFill>
              <a:latin typeface="Century Gothic" charset="0"/>
              <a:ea typeface="Century Gothic" charset="0"/>
              <a:cs typeface="Century Gothic" charset="0"/>
            </a:endParaRPr>
          </a:p>
          <a:p>
            <a:r>
              <a:rPr lang="en-US" sz="1400" dirty="0" smtClean="0">
                <a:solidFill>
                  <a:schemeClr val="tx1">
                    <a:lumMod val="50000"/>
                    <a:lumOff val="50000"/>
                  </a:schemeClr>
                </a:solidFill>
                <a:latin typeface="Century Gothic" charset="0"/>
                <a:ea typeface="Century Gothic" charset="0"/>
                <a:cs typeface="Century Gothic" charset="0"/>
              </a:rPr>
              <a:t> In my opinion, it is those looking to be a part of the large rise that themselves have over inflated the price. What we are now seeing is a series of those overly optimistic in the financing opportunities for the firm or simply hoping to get out without too much of a loss. </a:t>
            </a:r>
            <a:endParaRPr lang="en-US" sz="1400" dirty="0">
              <a:solidFill>
                <a:schemeClr val="tx1">
                  <a:lumMod val="50000"/>
                  <a:lumOff val="50000"/>
                </a:schemeClr>
              </a:solidFill>
              <a:latin typeface="Century Gothic" charset="0"/>
              <a:ea typeface="Century Gothic" charset="0"/>
              <a:cs typeface="Century Gothic" charset="0"/>
            </a:endParaRPr>
          </a:p>
          <a:p>
            <a:endParaRPr lang="en-US" sz="1400" dirty="0" smtClean="0">
              <a:solidFill>
                <a:schemeClr val="tx1">
                  <a:lumMod val="50000"/>
                  <a:lumOff val="50000"/>
                </a:schemeClr>
              </a:solidFill>
              <a:latin typeface="Century Gothic" charset="0"/>
              <a:ea typeface="Century Gothic" charset="0"/>
              <a:cs typeface="Century Gothic" charset="0"/>
            </a:endParaRPr>
          </a:p>
          <a:p>
            <a:r>
              <a:rPr lang="en-US" sz="1400" dirty="0" smtClean="0">
                <a:solidFill>
                  <a:schemeClr val="tx1">
                    <a:lumMod val="50000"/>
                    <a:lumOff val="50000"/>
                  </a:schemeClr>
                </a:solidFill>
                <a:latin typeface="Century Gothic" charset="0"/>
                <a:ea typeface="Century Gothic" charset="0"/>
                <a:cs typeface="Century Gothic" charset="0"/>
              </a:rPr>
              <a:t>Those well versed in Chartism looking at the stock price there will be seeing the symmetrical triangle form strongly here around the price of  $4.50 with a large break soon to be seen, and with my inquiry into the financial position of the firm and its past performance</a:t>
            </a:r>
            <a:r>
              <a:rPr lang="en-US" sz="1200" dirty="0" smtClean="0">
                <a:solidFill>
                  <a:schemeClr val="tx1">
                    <a:lumMod val="50000"/>
                    <a:lumOff val="50000"/>
                  </a:schemeClr>
                </a:solidFill>
                <a:latin typeface="Century Gothic" charset="0"/>
                <a:ea typeface="Century Gothic" charset="0"/>
                <a:cs typeface="Century Gothic" charset="0"/>
              </a:rPr>
              <a:t>,</a:t>
            </a:r>
            <a:r>
              <a:rPr lang="en-US" sz="1400" dirty="0" smtClean="0">
                <a:solidFill>
                  <a:schemeClr val="tx1">
                    <a:lumMod val="50000"/>
                    <a:lumOff val="50000"/>
                  </a:schemeClr>
                </a:solidFill>
                <a:latin typeface="Century Gothic" charset="0"/>
                <a:ea typeface="Century Gothic" charset="0"/>
                <a:cs typeface="Century Gothic" charset="0"/>
              </a:rPr>
              <a:t> I believe this break to be downward strongly and soon.</a:t>
            </a:r>
            <a:endParaRPr lang="en-US" sz="1400" dirty="0">
              <a:solidFill>
                <a:schemeClr val="tx1">
                  <a:lumMod val="50000"/>
                  <a:lumOff val="50000"/>
                </a:schemeClr>
              </a:solidFill>
              <a:latin typeface="Century Gothic" charset="0"/>
              <a:ea typeface="Century Gothic" charset="0"/>
              <a:cs typeface="Century Gothic" charset="0"/>
            </a:endParaRPr>
          </a:p>
        </p:txBody>
      </p:sp>
      <p:sp>
        <p:nvSpPr>
          <p:cNvPr id="8" name="TextBox 7"/>
          <p:cNvSpPr txBox="1"/>
          <p:nvPr/>
        </p:nvSpPr>
        <p:spPr>
          <a:xfrm>
            <a:off x="4907358" y="3225962"/>
            <a:ext cx="2104846" cy="646331"/>
          </a:xfrm>
          <a:prstGeom prst="rect">
            <a:avLst/>
          </a:prstGeom>
          <a:noFill/>
        </p:spPr>
        <p:txBody>
          <a:bodyPr wrap="square" rtlCol="0">
            <a:spAutoFit/>
          </a:bodyPr>
          <a:lstStyle/>
          <a:p>
            <a:r>
              <a:rPr lang="en-US" sz="1200" dirty="0" smtClean="0">
                <a:latin typeface="Century Gothic" charset="0"/>
                <a:ea typeface="Century Gothic" charset="0"/>
                <a:cs typeface="Century Gothic" charset="0"/>
              </a:rPr>
              <a:t>Both graphs data sourced: </a:t>
            </a:r>
          </a:p>
          <a:p>
            <a:r>
              <a:rPr lang="en-US" sz="1200" dirty="0" smtClean="0">
                <a:latin typeface="Century Gothic" charset="0"/>
                <a:ea typeface="Century Gothic" charset="0"/>
                <a:cs typeface="Century Gothic" charset="0"/>
              </a:rPr>
              <a:t>yahoo finance</a:t>
            </a:r>
            <a:endParaRPr lang="en-US" sz="1200" dirty="0">
              <a:latin typeface="Century Gothic" charset="0"/>
              <a:ea typeface="Century Gothic" charset="0"/>
              <a:cs typeface="Century Gothic" charset="0"/>
            </a:endParaRPr>
          </a:p>
        </p:txBody>
      </p:sp>
    </p:spTree>
    <p:extLst>
      <p:ext uri="{BB962C8B-B14F-4D97-AF65-F5344CB8AC3E}">
        <p14:creationId xmlns:p14="http://schemas.microsoft.com/office/powerpoint/2010/main" val="203963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71" y="182881"/>
            <a:ext cx="6520220" cy="418011"/>
          </a:xfrm>
        </p:spPr>
        <p:txBody>
          <a:bodyPr>
            <a:noAutofit/>
          </a:bodyPr>
          <a:lstStyle/>
          <a:p>
            <a:r>
              <a:rPr lang="en-US" sz="1400" dirty="0" smtClean="0">
                <a:latin typeface="Century Gothic" charset="0"/>
                <a:ea typeface="Century Gothic" charset="0"/>
                <a:cs typeface="Century Gothic" charset="0"/>
              </a:rPr>
              <a:t>Valuation</a:t>
            </a:r>
            <a:endParaRPr lang="en-US" sz="1400" dirty="0">
              <a:latin typeface="Century Gothic" charset="0"/>
              <a:ea typeface="Century Gothic" charset="0"/>
              <a:cs typeface="Century Gothic" charset="0"/>
            </a:endParaRPr>
          </a:p>
        </p:txBody>
      </p:sp>
      <p:sp>
        <p:nvSpPr>
          <p:cNvPr id="3" name="Content Placeholder 2"/>
          <p:cNvSpPr>
            <a:spLocks noGrp="1"/>
          </p:cNvSpPr>
          <p:nvPr>
            <p:ph idx="1"/>
          </p:nvPr>
        </p:nvSpPr>
        <p:spPr>
          <a:xfrm>
            <a:off x="258471" y="782268"/>
            <a:ext cx="4891082" cy="9909545"/>
          </a:xfrm>
        </p:spPr>
        <p:txBody>
          <a:bodyPr>
            <a:normAutofit/>
          </a:bodyPr>
          <a:lstStyle/>
          <a:p>
            <a:pPr marL="0" indent="0">
              <a:buNone/>
            </a:pPr>
            <a:r>
              <a:rPr lang="en-US" sz="1100" dirty="0" smtClean="0">
                <a:latin typeface="Century Gothic" charset="0"/>
                <a:ea typeface="Century Gothic" charset="0"/>
                <a:cs typeface="Century Gothic" charset="0"/>
              </a:rPr>
              <a:t>Valuation in the context of this highly unstable and variable Nano cap stock can be said to not be greatly accurate, especially due to the severely uncertain nature of its cash flows, solvency and debts, this along with uncertainty based upon whether or not it will successfully refinance and acquire both of its intended acquisitions means this firm is almost entirely unpredictable, and this is reflected in the volatility of the stock price.</a:t>
            </a:r>
          </a:p>
          <a:p>
            <a:pPr marL="0" indent="0">
              <a:buNone/>
            </a:pPr>
            <a:r>
              <a:rPr lang="en-US" sz="1100" dirty="0" smtClean="0">
                <a:latin typeface="Century Gothic" charset="0"/>
                <a:ea typeface="Century Gothic" charset="0"/>
                <a:cs typeface="Century Gothic" charset="0"/>
              </a:rPr>
              <a:t>Based on this uncertainty we can merely compare to competitors and see the tangible market value to the firm, particularly because of the possibility of the firms insolvency in the short term. </a:t>
            </a:r>
          </a:p>
          <a:p>
            <a:pPr marL="0" indent="0">
              <a:buNone/>
            </a:pPr>
            <a:r>
              <a:rPr lang="en-US" sz="1100" dirty="0">
                <a:latin typeface="Century Gothic" charset="0"/>
                <a:ea typeface="Century Gothic" charset="0"/>
                <a:cs typeface="Century Gothic" charset="0"/>
              </a:rPr>
              <a:t>The firms performance can be truly attested by the markets interpretation over the last year with a  median share value over the last financial year of $2.95 (guru focus) while its net current asset value is at $3.99, effectively the firms value destruction is such that its operating value of its net assets is less than their market value even with future cash flows in consideration, this tells you two things, that investors perceive the company to continue to make a loss in the medium term, and that the firm would continue operations, however there has been a turn in market sentiment, with a rapid rally in prices in the last month from $1.37 as of (7/6/16) to $4.58 as of (11/7/16</a:t>
            </a:r>
            <a:r>
              <a:rPr lang="en-US" sz="1100" dirty="0" smtClean="0">
                <a:latin typeface="Century Gothic" charset="0"/>
                <a:ea typeface="Century Gothic" charset="0"/>
                <a:cs typeface="Century Gothic" charset="0"/>
              </a:rPr>
              <a:t>)</a:t>
            </a:r>
          </a:p>
          <a:p>
            <a:pPr marL="0" indent="0">
              <a:buNone/>
            </a:pPr>
            <a:r>
              <a:rPr lang="en-US" sz="1100" dirty="0" smtClean="0">
                <a:latin typeface="Century Gothic" charset="0"/>
                <a:ea typeface="Century Gothic" charset="0"/>
                <a:cs typeface="Century Gothic" charset="0"/>
              </a:rPr>
              <a:t> This </a:t>
            </a:r>
            <a:r>
              <a:rPr lang="en-US" sz="1100" dirty="0">
                <a:latin typeface="Century Gothic" charset="0"/>
                <a:ea typeface="Century Gothic" charset="0"/>
                <a:cs typeface="Century Gothic" charset="0"/>
              </a:rPr>
              <a:t>jump was initiated with a ~</a:t>
            </a:r>
            <a:r>
              <a:rPr lang="en-US" sz="1100" dirty="0" smtClean="0">
                <a:latin typeface="Century Gothic" charset="0"/>
                <a:ea typeface="Century Gothic" charset="0"/>
                <a:cs typeface="Century Gothic" charset="0"/>
              </a:rPr>
              <a:t>200</a:t>
            </a:r>
            <a:r>
              <a:rPr lang="en-US" sz="1100" dirty="0">
                <a:latin typeface="Century Gothic" charset="0"/>
                <a:ea typeface="Century Gothic" charset="0"/>
                <a:cs typeface="Century Gothic" charset="0"/>
              </a:rPr>
              <a:t>% jump, on a day with no news, no updates, no company statements, no governmental statements or any hint of a clue, while </a:t>
            </a:r>
            <a:r>
              <a:rPr lang="en-US" sz="1100" dirty="0" smtClean="0">
                <a:latin typeface="Century Gothic" charset="0"/>
                <a:ea typeface="Century Gothic" charset="0"/>
                <a:cs typeface="Century Gothic" charset="0"/>
              </a:rPr>
              <a:t>Nano caps </a:t>
            </a:r>
            <a:r>
              <a:rPr lang="en-US" sz="1100" dirty="0">
                <a:latin typeface="Century Gothic" charset="0"/>
                <a:ea typeface="Century Gothic" charset="0"/>
                <a:cs typeface="Century Gothic" charset="0"/>
              </a:rPr>
              <a:t>aren't as observed as blue chips, an increase in volume from 6400 on 7/6/16, to 10,782,000 the very next </a:t>
            </a:r>
            <a:r>
              <a:rPr lang="en-US" sz="1100" dirty="0" smtClean="0">
                <a:latin typeface="Century Gothic" charset="0"/>
                <a:ea typeface="Century Gothic" charset="0"/>
                <a:cs typeface="Century Gothic" charset="0"/>
              </a:rPr>
              <a:t>day is a testament to the day traders who saw the jump, got in to late and are going to get hit when the market pops the bubble they have created. </a:t>
            </a:r>
          </a:p>
          <a:p>
            <a:pPr marL="0" indent="0">
              <a:buNone/>
            </a:pPr>
            <a:r>
              <a:rPr lang="en-US" sz="1100" dirty="0" smtClean="0">
                <a:latin typeface="Century Gothic" charset="0"/>
                <a:ea typeface="Century Gothic" charset="0"/>
                <a:cs typeface="Century Gothic" charset="0"/>
              </a:rPr>
              <a:t>This </a:t>
            </a:r>
            <a:r>
              <a:rPr lang="en-US" sz="1100" dirty="0">
                <a:latin typeface="Century Gothic" charset="0"/>
                <a:ea typeface="Century Gothic" charset="0"/>
                <a:cs typeface="Century Gothic" charset="0"/>
              </a:rPr>
              <a:t>rush to the stock did originally intend to correct </a:t>
            </a:r>
            <a:r>
              <a:rPr lang="en-US" sz="1100" dirty="0" smtClean="0">
                <a:latin typeface="Century Gothic" charset="0"/>
                <a:ea typeface="Century Gothic" charset="0"/>
                <a:cs typeface="Century Gothic" charset="0"/>
              </a:rPr>
              <a:t>the </a:t>
            </a:r>
            <a:r>
              <a:rPr lang="en-US" sz="1100" dirty="0">
                <a:latin typeface="Century Gothic" charset="0"/>
                <a:ea typeface="Century Gothic" charset="0"/>
                <a:cs typeface="Century Gothic" charset="0"/>
              </a:rPr>
              <a:t>colossal value discrepancy between its share price and its net current assets value, even with its operation in destroying set to continue it would be hard to foresee the discounting of its price being higher than 50% down on its liquidated market value. </a:t>
            </a:r>
            <a:r>
              <a:rPr lang="en-US" sz="1100" dirty="0" smtClean="0">
                <a:latin typeface="Century Gothic" charset="0"/>
                <a:ea typeface="Century Gothic" charset="0"/>
                <a:cs typeface="Century Gothic" charset="0"/>
              </a:rPr>
              <a:t> </a:t>
            </a:r>
          </a:p>
          <a:p>
            <a:pPr marL="0" indent="0">
              <a:buNone/>
            </a:pPr>
            <a:r>
              <a:rPr lang="en-US" sz="1100" dirty="0" smtClean="0">
                <a:latin typeface="Century Gothic" charset="0"/>
                <a:ea typeface="Century Gothic" charset="0"/>
                <a:cs typeface="Century Gothic" charset="0"/>
              </a:rPr>
              <a:t>I </a:t>
            </a:r>
            <a:r>
              <a:rPr lang="en-US" sz="1100" dirty="0">
                <a:latin typeface="Century Gothic" charset="0"/>
                <a:ea typeface="Century Gothic" charset="0"/>
                <a:cs typeface="Century Gothic" charset="0"/>
              </a:rPr>
              <a:t>believe the value of $</a:t>
            </a:r>
            <a:r>
              <a:rPr lang="en-US" sz="1100" dirty="0" smtClean="0">
                <a:latin typeface="Century Gothic" charset="0"/>
                <a:ea typeface="Century Gothic" charset="0"/>
                <a:cs typeface="Century Gothic" charset="0"/>
              </a:rPr>
              <a:t>4.47 </a:t>
            </a:r>
            <a:r>
              <a:rPr lang="en-US" sz="1100" dirty="0">
                <a:latin typeface="Century Gothic" charset="0"/>
                <a:ea typeface="Century Gothic" charset="0"/>
                <a:cs typeface="Century Gothic" charset="0"/>
              </a:rPr>
              <a:t>to be a grand overvaluation of the firm, with the possibility of liquidation in the near future it would be more prudent to look at its attainable liquidated value, with market prices volatile as they are and the need to process this motion quickly I believe a more prudent value of its liquidation per share to be $</a:t>
            </a:r>
            <a:r>
              <a:rPr lang="en-US" sz="1100" dirty="0" smtClean="0">
                <a:latin typeface="Century Gothic" charset="0"/>
                <a:ea typeface="Century Gothic" charset="0"/>
                <a:cs typeface="Century Gothic" charset="0"/>
              </a:rPr>
              <a:t>3.7.</a:t>
            </a:r>
          </a:p>
          <a:p>
            <a:pPr marL="0" indent="0">
              <a:buNone/>
            </a:pPr>
            <a:r>
              <a:rPr lang="en-US" sz="1100" dirty="0" smtClean="0">
                <a:latin typeface="Century Gothic" charset="0"/>
                <a:ea typeface="Century Gothic" charset="0"/>
                <a:cs typeface="Century Gothic" charset="0"/>
              </a:rPr>
              <a:t> However </a:t>
            </a:r>
            <a:r>
              <a:rPr lang="en-US" sz="1100" dirty="0">
                <a:latin typeface="Century Gothic" charset="0"/>
                <a:ea typeface="Century Gothic" charset="0"/>
                <a:cs typeface="Century Gothic" charset="0"/>
              </a:rPr>
              <a:t>due to its US ownership, chapter 11 bankruptcy protection is a factor, this being the case it would be assumed the firm could arrange </a:t>
            </a:r>
            <a:r>
              <a:rPr lang="en-US" sz="1100" dirty="0" smtClean="0">
                <a:latin typeface="Century Gothic" charset="0"/>
                <a:ea typeface="Century Gothic" charset="0"/>
                <a:cs typeface="Century Gothic" charset="0"/>
              </a:rPr>
              <a:t>its finances </a:t>
            </a:r>
            <a:r>
              <a:rPr lang="en-US" sz="1100" dirty="0">
                <a:latin typeface="Century Gothic" charset="0"/>
                <a:ea typeface="Century Gothic" charset="0"/>
                <a:cs typeface="Century Gothic" charset="0"/>
              </a:rPr>
              <a:t>In the short term, with its operations continuing to destroy value even to a minor </a:t>
            </a:r>
            <a:r>
              <a:rPr lang="en-US" sz="1100" dirty="0" smtClean="0">
                <a:latin typeface="Century Gothic" charset="0"/>
                <a:ea typeface="Century Gothic" charset="0"/>
                <a:cs typeface="Century Gothic" charset="0"/>
              </a:rPr>
              <a:t>extent.</a:t>
            </a:r>
          </a:p>
          <a:p>
            <a:pPr marL="0" indent="0">
              <a:buNone/>
            </a:pPr>
            <a:r>
              <a:rPr lang="en-US" sz="1100" dirty="0" smtClean="0">
                <a:latin typeface="Century Gothic" charset="0"/>
                <a:ea typeface="Century Gothic" charset="0"/>
                <a:cs typeface="Century Gothic" charset="0"/>
              </a:rPr>
              <a:t>In the words of </a:t>
            </a:r>
            <a:r>
              <a:rPr lang="en-US" sz="1100" dirty="0">
                <a:latin typeface="Century Gothic" charset="0"/>
                <a:ea typeface="Century Gothic" charset="0"/>
                <a:cs typeface="Century Gothic" charset="0"/>
              </a:rPr>
              <a:t>W</a:t>
            </a:r>
            <a:r>
              <a:rPr lang="en-US" sz="1100" dirty="0" smtClean="0">
                <a:latin typeface="Century Gothic" charset="0"/>
                <a:ea typeface="Century Gothic" charset="0"/>
                <a:cs typeface="Century Gothic" charset="0"/>
              </a:rPr>
              <a:t>arren Buffett, it is better to get a great company at a fair price than a fair company at a great price, in this case neither the firm or the price are even fair.</a:t>
            </a:r>
          </a:p>
          <a:p>
            <a:pPr marL="0" indent="0">
              <a:buNone/>
            </a:pPr>
            <a:r>
              <a:rPr lang="en-US" sz="1100" dirty="0">
                <a:latin typeface="Century Gothic" charset="0"/>
                <a:ea typeface="Century Gothic" charset="0"/>
                <a:cs typeface="Century Gothic" charset="0"/>
              </a:rPr>
              <a:t>W</a:t>
            </a:r>
            <a:r>
              <a:rPr lang="en-US" sz="1100" dirty="0" smtClean="0">
                <a:latin typeface="Century Gothic" charset="0"/>
                <a:ea typeface="Century Gothic" charset="0"/>
                <a:cs typeface="Century Gothic" charset="0"/>
              </a:rPr>
              <a:t>ith </a:t>
            </a:r>
            <a:r>
              <a:rPr lang="en-US" sz="1100" dirty="0">
                <a:latin typeface="Century Gothic" charset="0"/>
                <a:ea typeface="Century Gothic" charset="0"/>
                <a:cs typeface="Century Gothic" charset="0"/>
              </a:rPr>
              <a:t>this knowledge and the sheer distress in the firm, I would place a target price to be $3.30 per share, or a 27.8% discount on its current </a:t>
            </a:r>
            <a:r>
              <a:rPr lang="en-US" sz="1100" dirty="0" smtClean="0">
                <a:latin typeface="Century Gothic" charset="0"/>
                <a:ea typeface="Century Gothic" charset="0"/>
                <a:cs typeface="Century Gothic" charset="0"/>
              </a:rPr>
              <a:t>value based upon the probabilities of the firm continuing to operate and destroy value or liquidate.</a:t>
            </a:r>
            <a:endParaRPr lang="en-US" sz="1100" dirty="0">
              <a:latin typeface="Century Gothic" charset="0"/>
              <a:ea typeface="Century Gothic" charset="0"/>
              <a:cs typeface="Century Gothic" charset="0"/>
            </a:endParaRPr>
          </a:p>
          <a:p>
            <a:pPr marL="0" indent="0">
              <a:buNone/>
            </a:pPr>
            <a:endParaRPr lang="en-US" sz="1100" dirty="0" smtClean="0">
              <a:latin typeface="Century Gothic" charset="0"/>
              <a:ea typeface="Century Gothic" charset="0"/>
              <a:cs typeface="Century Gothic" charset="0"/>
            </a:endParaRPr>
          </a:p>
        </p:txBody>
      </p:sp>
      <p:sp>
        <p:nvSpPr>
          <p:cNvPr id="4" name="Rectangle 3"/>
          <p:cNvSpPr/>
          <p:nvPr/>
        </p:nvSpPr>
        <p:spPr>
          <a:xfrm>
            <a:off x="5316583" y="0"/>
            <a:ext cx="2243092" cy="1069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bg2">
                  <a:lumMod val="50000"/>
                </a:schemeClr>
              </a:solidFill>
              <a:latin typeface="Century Gothic" charset="0"/>
              <a:ea typeface="Century Gothic" charset="0"/>
              <a:cs typeface="Century Gothic" charset="0"/>
            </a:endParaRPr>
          </a:p>
        </p:txBody>
      </p:sp>
      <p:sp>
        <p:nvSpPr>
          <p:cNvPr id="5" name="TextBox 4"/>
          <p:cNvSpPr txBox="1"/>
          <p:nvPr/>
        </p:nvSpPr>
        <p:spPr>
          <a:xfrm>
            <a:off x="5316583" y="354423"/>
            <a:ext cx="2011680" cy="2862322"/>
          </a:xfrm>
          <a:prstGeom prst="rect">
            <a:avLst/>
          </a:prstGeom>
          <a:noFill/>
        </p:spPr>
        <p:txBody>
          <a:bodyPr wrap="square" rtlCol="0">
            <a:spAutoFit/>
          </a:bodyPr>
          <a:lstStyle/>
          <a:p>
            <a:r>
              <a:rPr lang="en-US" sz="1200" dirty="0" smtClean="0">
                <a:latin typeface="Century Gothic" charset="0"/>
                <a:ea typeface="Century Gothic" charset="0"/>
                <a:cs typeface="Century Gothic" charset="0"/>
              </a:rPr>
              <a:t>Current price: $4.47</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Target price: ~ $3.50</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Recommendation: </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Strong sell.</a:t>
            </a:r>
          </a:p>
          <a:p>
            <a:endParaRPr lang="en-US" sz="1200" dirty="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Estimated price change:</a:t>
            </a:r>
          </a:p>
          <a:p>
            <a:r>
              <a:rPr lang="en-US" sz="1200" dirty="0" smtClean="0">
                <a:latin typeface="Century Gothic" charset="0"/>
                <a:ea typeface="Century Gothic" charset="0"/>
                <a:cs typeface="Century Gothic" charset="0"/>
              </a:rPr>
              <a:t>-27%</a:t>
            </a:r>
            <a:endParaRPr lang="en-US" sz="1200" dirty="0">
              <a:latin typeface="Century Gothic" charset="0"/>
              <a:ea typeface="Century Gothic" charset="0"/>
              <a:cs typeface="Century Gothic" charset="0"/>
            </a:endParaRPr>
          </a:p>
          <a:p>
            <a:endParaRPr lang="en-US" sz="1200" dirty="0" smtClean="0">
              <a:latin typeface="Century Gothic" charset="0"/>
              <a:ea typeface="Century Gothic" charset="0"/>
              <a:cs typeface="Century Gothic" charset="0"/>
            </a:endParaRPr>
          </a:p>
          <a:p>
            <a:endParaRPr lang="en-US" sz="1200" dirty="0" smtClean="0">
              <a:latin typeface="Century Gothic" charset="0"/>
              <a:ea typeface="Century Gothic" charset="0"/>
              <a:cs typeface="Century Gothic" charset="0"/>
            </a:endParaRPr>
          </a:p>
          <a:p>
            <a:r>
              <a:rPr lang="en-US" sz="1200" dirty="0" smtClean="0">
                <a:latin typeface="Century Gothic" charset="0"/>
                <a:ea typeface="Century Gothic" charset="0"/>
                <a:cs typeface="Century Gothic" charset="0"/>
              </a:rPr>
              <a:t> </a:t>
            </a:r>
          </a:p>
          <a:p>
            <a:endParaRPr lang="en-US" sz="1200" dirty="0">
              <a:latin typeface="Century Gothic" charset="0"/>
              <a:ea typeface="Century Gothic" charset="0"/>
              <a:cs typeface="Century Gothic" charset="0"/>
            </a:endParaRPr>
          </a:p>
          <a:p>
            <a:endParaRPr lang="en-US" sz="1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32" y="8780668"/>
            <a:ext cx="1088209" cy="1722998"/>
          </a:xfrm>
          <a:prstGeom prst="rect">
            <a:avLst/>
          </a:prstGeom>
        </p:spPr>
      </p:pic>
    </p:spTree>
    <p:extLst>
      <p:ext uri="{BB962C8B-B14F-4D97-AF65-F5344CB8AC3E}">
        <p14:creationId xmlns:p14="http://schemas.microsoft.com/office/powerpoint/2010/main" val="64312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TotalTime>
  <Words>2854</Words>
  <Application>Microsoft Macintosh PowerPoint</Application>
  <PresentationFormat>Custom</PresentationFormat>
  <Paragraphs>140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Biostar: shining or burning?</vt:lpstr>
      <vt:lpstr>Company background</vt:lpstr>
      <vt:lpstr>Financials</vt:lpstr>
      <vt:lpstr>Value drivers</vt:lpstr>
      <vt:lpstr>Value inhibitors </vt:lpstr>
      <vt:lpstr>opportunities</vt:lpstr>
      <vt:lpstr>threats</vt:lpstr>
      <vt:lpstr>Trading</vt:lpstr>
      <vt:lpstr>Valuation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Biostar: shining or burning?</dc:title>
  <dc:creator>Microsoft Office User</dc:creator>
  <cp:lastModifiedBy>Microsoft Office User</cp:lastModifiedBy>
  <cp:revision>99</cp:revision>
  <dcterms:created xsi:type="dcterms:W3CDTF">2016-06-30T23:15:00Z</dcterms:created>
  <dcterms:modified xsi:type="dcterms:W3CDTF">2016-07-13T10:15:24Z</dcterms:modified>
</cp:coreProperties>
</file>